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9" r:id="rId4"/>
    <p:sldId id="258" r:id="rId5"/>
    <p:sldId id="259" r:id="rId6"/>
    <p:sldId id="260" r:id="rId7"/>
    <p:sldId id="261" r:id="rId8"/>
    <p:sldId id="262" r:id="rId9"/>
    <p:sldId id="264" r:id="rId10"/>
    <p:sldId id="263" r:id="rId11"/>
    <p:sldId id="265" r:id="rId12"/>
    <p:sldId id="269" r:id="rId13"/>
    <p:sldId id="268" r:id="rId14"/>
    <p:sldId id="267" r:id="rId15"/>
    <p:sldId id="266" r:id="rId16"/>
    <p:sldId id="270" r:id="rId17"/>
    <p:sldId id="272" r:id="rId18"/>
    <p:sldId id="276" r:id="rId19"/>
    <p:sldId id="277" r:id="rId20"/>
    <p:sldId id="278" r:id="rId21"/>
    <p:sldId id="27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03" d="100"/>
          <a:sy n="103" d="100"/>
        </p:scale>
        <p:origin x="19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28DBB-067A-42E0-956F-9C93C77A002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A79E90A-5E6E-436D-A449-D134C75A67BE}">
      <dgm:prSet/>
      <dgm:spPr/>
      <dgm:t>
        <a:bodyPr/>
        <a:lstStyle/>
        <a:p>
          <a:r>
            <a:rPr lang="fr-FR" b="1"/>
            <a:t>Structure de la leçon, organisée en 6 étapes :</a:t>
          </a:r>
          <a:endParaRPr lang="en-US"/>
        </a:p>
      </dgm:t>
    </dgm:pt>
    <dgm:pt modelId="{4AD5BD1B-886E-4F71-81D2-D5A955F48C44}" type="parTrans" cxnId="{F7354A52-D54C-45BC-A3BC-485B36D55576}">
      <dgm:prSet/>
      <dgm:spPr/>
      <dgm:t>
        <a:bodyPr/>
        <a:lstStyle/>
        <a:p>
          <a:endParaRPr lang="en-US"/>
        </a:p>
      </dgm:t>
    </dgm:pt>
    <dgm:pt modelId="{0FD23270-1233-4605-B171-BF702ABFD218}" type="sibTrans" cxnId="{F7354A52-D54C-45BC-A3BC-485B36D55576}">
      <dgm:prSet/>
      <dgm:spPr/>
      <dgm:t>
        <a:bodyPr/>
        <a:lstStyle/>
        <a:p>
          <a:endParaRPr lang="en-US"/>
        </a:p>
      </dgm:t>
    </dgm:pt>
    <dgm:pt modelId="{37DAAC27-CFAE-4B0D-BD86-326C0E498B3D}">
      <dgm:prSet/>
      <dgm:spPr/>
      <dgm:t>
        <a:bodyPr/>
        <a:lstStyle/>
        <a:p>
          <a:r>
            <a:rPr lang="fr-FR"/>
            <a:t>1-Rappel des acquis antérieurs </a:t>
          </a:r>
          <a:endParaRPr lang="en-US"/>
        </a:p>
      </dgm:t>
    </dgm:pt>
    <dgm:pt modelId="{1178AF51-545A-431F-B83F-D5F654B8592F}" type="parTrans" cxnId="{AFAB9739-7A11-489C-B5EF-DE09D424332E}">
      <dgm:prSet/>
      <dgm:spPr/>
      <dgm:t>
        <a:bodyPr/>
        <a:lstStyle/>
        <a:p>
          <a:endParaRPr lang="en-US"/>
        </a:p>
      </dgm:t>
    </dgm:pt>
    <dgm:pt modelId="{EFF97957-868D-43FF-A79E-A10CC4E7C09D}" type="sibTrans" cxnId="{AFAB9739-7A11-489C-B5EF-DE09D424332E}">
      <dgm:prSet/>
      <dgm:spPr/>
      <dgm:t>
        <a:bodyPr/>
        <a:lstStyle/>
        <a:p>
          <a:endParaRPr lang="en-US"/>
        </a:p>
      </dgm:t>
    </dgm:pt>
    <dgm:pt modelId="{C99DA0B7-55EB-447A-8970-CA5DC3A1E44A}">
      <dgm:prSet/>
      <dgm:spPr/>
      <dgm:t>
        <a:bodyPr/>
        <a:lstStyle/>
        <a:p>
          <a:r>
            <a:rPr lang="fr-FR"/>
            <a:t>2-Présentation succincte de la notion et des objectifs à atteindre</a:t>
          </a:r>
          <a:endParaRPr lang="en-US"/>
        </a:p>
      </dgm:t>
    </dgm:pt>
    <dgm:pt modelId="{D100A9FC-9760-4163-8268-23D69581800E}" type="parTrans" cxnId="{CBC79E96-ECC9-4F84-957B-D6FFA8EF42A6}">
      <dgm:prSet/>
      <dgm:spPr/>
      <dgm:t>
        <a:bodyPr/>
        <a:lstStyle/>
        <a:p>
          <a:endParaRPr lang="en-US"/>
        </a:p>
      </dgm:t>
    </dgm:pt>
    <dgm:pt modelId="{5BB10FDA-5AA0-467A-8237-13BDE2BB5507}" type="sibTrans" cxnId="{CBC79E96-ECC9-4F84-957B-D6FFA8EF42A6}">
      <dgm:prSet/>
      <dgm:spPr/>
      <dgm:t>
        <a:bodyPr/>
        <a:lstStyle/>
        <a:p>
          <a:endParaRPr lang="en-US"/>
        </a:p>
      </dgm:t>
    </dgm:pt>
    <dgm:pt modelId="{287B6653-F3CC-4AFC-9886-E9828A13AD63}">
      <dgm:prSet/>
      <dgm:spPr/>
      <dgm:t>
        <a:bodyPr/>
        <a:lstStyle/>
        <a:p>
          <a:r>
            <a:rPr lang="fr-FR"/>
            <a:t>3-Observation d’activité menée par l’enseignant (enseignant = modèle)</a:t>
          </a:r>
          <a:endParaRPr lang="en-US"/>
        </a:p>
      </dgm:t>
    </dgm:pt>
    <dgm:pt modelId="{EF8422CC-9017-41AE-B513-9D783E2D916B}" type="parTrans" cxnId="{33BC1466-F5BD-47D7-9155-D6CF2F938109}">
      <dgm:prSet/>
      <dgm:spPr/>
      <dgm:t>
        <a:bodyPr/>
        <a:lstStyle/>
        <a:p>
          <a:endParaRPr lang="en-US"/>
        </a:p>
      </dgm:t>
    </dgm:pt>
    <dgm:pt modelId="{0E5EE995-BE60-47AC-BB23-305FED35AA05}" type="sibTrans" cxnId="{33BC1466-F5BD-47D7-9155-D6CF2F938109}">
      <dgm:prSet/>
      <dgm:spPr/>
      <dgm:t>
        <a:bodyPr/>
        <a:lstStyle/>
        <a:p>
          <a:endParaRPr lang="en-US"/>
        </a:p>
      </dgm:t>
    </dgm:pt>
    <dgm:pt modelId="{D06C73DC-6638-4FEA-BC74-18651CFE7E09}">
      <dgm:prSet/>
      <dgm:spPr/>
      <dgm:t>
        <a:bodyPr/>
        <a:lstStyle/>
        <a:p>
          <a:r>
            <a:rPr lang="fr-FR"/>
            <a:t>4-Pratique guidée ou dirigée (étayage)</a:t>
          </a:r>
          <a:endParaRPr lang="en-US"/>
        </a:p>
      </dgm:t>
    </dgm:pt>
    <dgm:pt modelId="{9F5906DA-99AF-44FC-B107-42277DF1884B}" type="parTrans" cxnId="{77CDB646-4FFD-4ABB-A447-5AC5615E67EA}">
      <dgm:prSet/>
      <dgm:spPr/>
      <dgm:t>
        <a:bodyPr/>
        <a:lstStyle/>
        <a:p>
          <a:endParaRPr lang="en-US"/>
        </a:p>
      </dgm:t>
    </dgm:pt>
    <dgm:pt modelId="{97348028-40D4-4D10-BF26-D7C5AC42CDDE}" type="sibTrans" cxnId="{77CDB646-4FFD-4ABB-A447-5AC5615E67EA}">
      <dgm:prSet/>
      <dgm:spPr/>
      <dgm:t>
        <a:bodyPr/>
        <a:lstStyle/>
        <a:p>
          <a:endParaRPr lang="en-US"/>
        </a:p>
      </dgm:t>
    </dgm:pt>
    <dgm:pt modelId="{658AF094-880D-4F36-9399-1CF1D58984F2}">
      <dgm:prSet/>
      <dgm:spPr/>
      <dgm:t>
        <a:bodyPr/>
        <a:lstStyle/>
        <a:p>
          <a:r>
            <a:rPr lang="fr-FR"/>
            <a:t>5-Pratique autonome </a:t>
          </a:r>
          <a:endParaRPr lang="en-US"/>
        </a:p>
      </dgm:t>
    </dgm:pt>
    <dgm:pt modelId="{B11DB57A-3DE2-4DBE-A93B-E822B7CA233D}" type="parTrans" cxnId="{357896A8-AA00-41A7-83FD-2EBAA35475A0}">
      <dgm:prSet/>
      <dgm:spPr/>
      <dgm:t>
        <a:bodyPr/>
        <a:lstStyle/>
        <a:p>
          <a:endParaRPr lang="en-US"/>
        </a:p>
      </dgm:t>
    </dgm:pt>
    <dgm:pt modelId="{CDA8FCE7-C622-43A8-8D63-2609E412CA40}" type="sibTrans" cxnId="{357896A8-AA00-41A7-83FD-2EBAA35475A0}">
      <dgm:prSet/>
      <dgm:spPr/>
      <dgm:t>
        <a:bodyPr/>
        <a:lstStyle/>
        <a:p>
          <a:endParaRPr lang="en-US"/>
        </a:p>
      </dgm:t>
    </dgm:pt>
    <dgm:pt modelId="{658FEF99-2D20-4B9E-84A3-243B9F04FF55}">
      <dgm:prSet/>
      <dgm:spPr/>
      <dgm:t>
        <a:bodyPr/>
        <a:lstStyle/>
        <a:p>
          <a:r>
            <a:rPr lang="fr-FR"/>
            <a:t>6-Bilan et rappel des acquis de la séance</a:t>
          </a:r>
          <a:endParaRPr lang="en-US"/>
        </a:p>
      </dgm:t>
    </dgm:pt>
    <dgm:pt modelId="{1841F30B-1D88-41C2-BBF8-632D1FA762D4}" type="parTrans" cxnId="{AAA2AB0C-41EB-4FCE-B336-57E26A58234C}">
      <dgm:prSet/>
      <dgm:spPr/>
      <dgm:t>
        <a:bodyPr/>
        <a:lstStyle/>
        <a:p>
          <a:endParaRPr lang="en-US"/>
        </a:p>
      </dgm:t>
    </dgm:pt>
    <dgm:pt modelId="{30411925-5119-4BF4-99AF-329BD16CD787}" type="sibTrans" cxnId="{AAA2AB0C-41EB-4FCE-B336-57E26A58234C}">
      <dgm:prSet/>
      <dgm:spPr/>
      <dgm:t>
        <a:bodyPr/>
        <a:lstStyle/>
        <a:p>
          <a:endParaRPr lang="en-US"/>
        </a:p>
      </dgm:t>
    </dgm:pt>
    <dgm:pt modelId="{39DBDF63-CA70-CC4A-A558-60EE3B8B3087}" type="pres">
      <dgm:prSet presAssocID="{38B28DBB-067A-42E0-956F-9C93C77A002C}" presName="vert0" presStyleCnt="0">
        <dgm:presLayoutVars>
          <dgm:dir/>
          <dgm:animOne val="branch"/>
          <dgm:animLvl val="lvl"/>
        </dgm:presLayoutVars>
      </dgm:prSet>
      <dgm:spPr/>
    </dgm:pt>
    <dgm:pt modelId="{E28A7021-F6E2-1C44-BBF2-3D42AB3F86B3}" type="pres">
      <dgm:prSet presAssocID="{CA79E90A-5E6E-436D-A449-D134C75A67BE}" presName="thickLine" presStyleLbl="alignNode1" presStyleIdx="0" presStyleCnt="7"/>
      <dgm:spPr/>
    </dgm:pt>
    <dgm:pt modelId="{FFBDC8CE-7F70-D44E-8AB8-ABA0698331FD}" type="pres">
      <dgm:prSet presAssocID="{CA79E90A-5E6E-436D-A449-D134C75A67BE}" presName="horz1" presStyleCnt="0"/>
      <dgm:spPr/>
    </dgm:pt>
    <dgm:pt modelId="{900D4BDF-2A9A-264A-B3C8-3777D9ADA89A}" type="pres">
      <dgm:prSet presAssocID="{CA79E90A-5E6E-436D-A449-D134C75A67BE}" presName="tx1" presStyleLbl="revTx" presStyleIdx="0" presStyleCnt="7"/>
      <dgm:spPr/>
    </dgm:pt>
    <dgm:pt modelId="{A34ACE6D-FE2A-BD4A-8C3F-5BB57C6E66FF}" type="pres">
      <dgm:prSet presAssocID="{CA79E90A-5E6E-436D-A449-D134C75A67BE}" presName="vert1" presStyleCnt="0"/>
      <dgm:spPr/>
    </dgm:pt>
    <dgm:pt modelId="{49A33665-773F-7E4E-9577-F08E4577425F}" type="pres">
      <dgm:prSet presAssocID="{37DAAC27-CFAE-4B0D-BD86-326C0E498B3D}" presName="thickLine" presStyleLbl="alignNode1" presStyleIdx="1" presStyleCnt="7"/>
      <dgm:spPr/>
    </dgm:pt>
    <dgm:pt modelId="{9D6AA658-0E70-6F40-A6B7-597A23A260E7}" type="pres">
      <dgm:prSet presAssocID="{37DAAC27-CFAE-4B0D-BD86-326C0E498B3D}" presName="horz1" presStyleCnt="0"/>
      <dgm:spPr/>
    </dgm:pt>
    <dgm:pt modelId="{A73EAF46-64FC-E34F-AA85-849950F66F99}" type="pres">
      <dgm:prSet presAssocID="{37DAAC27-CFAE-4B0D-BD86-326C0E498B3D}" presName="tx1" presStyleLbl="revTx" presStyleIdx="1" presStyleCnt="7"/>
      <dgm:spPr/>
    </dgm:pt>
    <dgm:pt modelId="{CFB48768-DCF6-7D4A-ABC7-D0BFD074E1A8}" type="pres">
      <dgm:prSet presAssocID="{37DAAC27-CFAE-4B0D-BD86-326C0E498B3D}" presName="vert1" presStyleCnt="0"/>
      <dgm:spPr/>
    </dgm:pt>
    <dgm:pt modelId="{35F0D48E-01F2-EA4E-B1D4-CCDD0F6728B8}" type="pres">
      <dgm:prSet presAssocID="{C99DA0B7-55EB-447A-8970-CA5DC3A1E44A}" presName="thickLine" presStyleLbl="alignNode1" presStyleIdx="2" presStyleCnt="7"/>
      <dgm:spPr/>
    </dgm:pt>
    <dgm:pt modelId="{D62618ED-AF1C-D746-AB14-F3046AB68CB4}" type="pres">
      <dgm:prSet presAssocID="{C99DA0B7-55EB-447A-8970-CA5DC3A1E44A}" presName="horz1" presStyleCnt="0"/>
      <dgm:spPr/>
    </dgm:pt>
    <dgm:pt modelId="{DA6E189D-6502-7F4B-8F1A-0687B090333A}" type="pres">
      <dgm:prSet presAssocID="{C99DA0B7-55EB-447A-8970-CA5DC3A1E44A}" presName="tx1" presStyleLbl="revTx" presStyleIdx="2" presStyleCnt="7"/>
      <dgm:spPr/>
    </dgm:pt>
    <dgm:pt modelId="{2C7BFCD5-0108-5146-A8F7-104AA12F8458}" type="pres">
      <dgm:prSet presAssocID="{C99DA0B7-55EB-447A-8970-CA5DC3A1E44A}" presName="vert1" presStyleCnt="0"/>
      <dgm:spPr/>
    </dgm:pt>
    <dgm:pt modelId="{89B629C2-59C1-3A40-8F29-1B662905841B}" type="pres">
      <dgm:prSet presAssocID="{287B6653-F3CC-4AFC-9886-E9828A13AD63}" presName="thickLine" presStyleLbl="alignNode1" presStyleIdx="3" presStyleCnt="7"/>
      <dgm:spPr/>
    </dgm:pt>
    <dgm:pt modelId="{A63D4648-C9FA-2142-A02F-8BDD7E8359D9}" type="pres">
      <dgm:prSet presAssocID="{287B6653-F3CC-4AFC-9886-E9828A13AD63}" presName="horz1" presStyleCnt="0"/>
      <dgm:spPr/>
    </dgm:pt>
    <dgm:pt modelId="{0E53D0CF-0F7F-6C4E-B334-27E09F3A9362}" type="pres">
      <dgm:prSet presAssocID="{287B6653-F3CC-4AFC-9886-E9828A13AD63}" presName="tx1" presStyleLbl="revTx" presStyleIdx="3" presStyleCnt="7"/>
      <dgm:spPr/>
    </dgm:pt>
    <dgm:pt modelId="{A81C7DB6-48E0-B74F-825B-F2CB2ED0EEC8}" type="pres">
      <dgm:prSet presAssocID="{287B6653-F3CC-4AFC-9886-E9828A13AD63}" presName="vert1" presStyleCnt="0"/>
      <dgm:spPr/>
    </dgm:pt>
    <dgm:pt modelId="{7B8B566A-BEC7-5947-A1BD-6EC2404F5D69}" type="pres">
      <dgm:prSet presAssocID="{D06C73DC-6638-4FEA-BC74-18651CFE7E09}" presName="thickLine" presStyleLbl="alignNode1" presStyleIdx="4" presStyleCnt="7"/>
      <dgm:spPr/>
    </dgm:pt>
    <dgm:pt modelId="{2304D9DD-2171-7540-AB75-2C75953A4AAD}" type="pres">
      <dgm:prSet presAssocID="{D06C73DC-6638-4FEA-BC74-18651CFE7E09}" presName="horz1" presStyleCnt="0"/>
      <dgm:spPr/>
    </dgm:pt>
    <dgm:pt modelId="{8551CB10-9FD4-8644-B6DE-6E89EDD52F1F}" type="pres">
      <dgm:prSet presAssocID="{D06C73DC-6638-4FEA-BC74-18651CFE7E09}" presName="tx1" presStyleLbl="revTx" presStyleIdx="4" presStyleCnt="7"/>
      <dgm:spPr/>
    </dgm:pt>
    <dgm:pt modelId="{8F6EF519-2472-1341-9032-2BEAC664F533}" type="pres">
      <dgm:prSet presAssocID="{D06C73DC-6638-4FEA-BC74-18651CFE7E09}" presName="vert1" presStyleCnt="0"/>
      <dgm:spPr/>
    </dgm:pt>
    <dgm:pt modelId="{46AC438E-DC49-BA4E-9AE9-10D73E152F1B}" type="pres">
      <dgm:prSet presAssocID="{658AF094-880D-4F36-9399-1CF1D58984F2}" presName="thickLine" presStyleLbl="alignNode1" presStyleIdx="5" presStyleCnt="7"/>
      <dgm:spPr/>
    </dgm:pt>
    <dgm:pt modelId="{3AE92B7D-1FE2-6B45-9708-C368B5747B64}" type="pres">
      <dgm:prSet presAssocID="{658AF094-880D-4F36-9399-1CF1D58984F2}" presName="horz1" presStyleCnt="0"/>
      <dgm:spPr/>
    </dgm:pt>
    <dgm:pt modelId="{AC9E9F8A-EC8C-034D-801A-50A31188C7A8}" type="pres">
      <dgm:prSet presAssocID="{658AF094-880D-4F36-9399-1CF1D58984F2}" presName="tx1" presStyleLbl="revTx" presStyleIdx="5" presStyleCnt="7"/>
      <dgm:spPr/>
    </dgm:pt>
    <dgm:pt modelId="{17F3FD95-DCDF-5442-907E-4C0C36D53E93}" type="pres">
      <dgm:prSet presAssocID="{658AF094-880D-4F36-9399-1CF1D58984F2}" presName="vert1" presStyleCnt="0"/>
      <dgm:spPr/>
    </dgm:pt>
    <dgm:pt modelId="{313875A6-3E10-7D43-8D28-0439A5817044}" type="pres">
      <dgm:prSet presAssocID="{658FEF99-2D20-4B9E-84A3-243B9F04FF55}" presName="thickLine" presStyleLbl="alignNode1" presStyleIdx="6" presStyleCnt="7"/>
      <dgm:spPr/>
    </dgm:pt>
    <dgm:pt modelId="{E6FB7E35-B4A3-6F41-B95F-2FA22D0B24E9}" type="pres">
      <dgm:prSet presAssocID="{658FEF99-2D20-4B9E-84A3-243B9F04FF55}" presName="horz1" presStyleCnt="0"/>
      <dgm:spPr/>
    </dgm:pt>
    <dgm:pt modelId="{9C1D0B1A-1424-404D-8C32-0C414BBB7F79}" type="pres">
      <dgm:prSet presAssocID="{658FEF99-2D20-4B9E-84A3-243B9F04FF55}" presName="tx1" presStyleLbl="revTx" presStyleIdx="6" presStyleCnt="7"/>
      <dgm:spPr/>
    </dgm:pt>
    <dgm:pt modelId="{AC89C485-38AA-B64D-98D3-02A4DDFD6E84}" type="pres">
      <dgm:prSet presAssocID="{658FEF99-2D20-4B9E-84A3-243B9F04FF55}" presName="vert1" presStyleCnt="0"/>
      <dgm:spPr/>
    </dgm:pt>
  </dgm:ptLst>
  <dgm:cxnLst>
    <dgm:cxn modelId="{AAA2AB0C-41EB-4FCE-B336-57E26A58234C}" srcId="{38B28DBB-067A-42E0-956F-9C93C77A002C}" destId="{658FEF99-2D20-4B9E-84A3-243B9F04FF55}" srcOrd="6" destOrd="0" parTransId="{1841F30B-1D88-41C2-BBF8-632D1FA762D4}" sibTransId="{30411925-5119-4BF4-99AF-329BD16CD787}"/>
    <dgm:cxn modelId="{AFAB9739-7A11-489C-B5EF-DE09D424332E}" srcId="{38B28DBB-067A-42E0-956F-9C93C77A002C}" destId="{37DAAC27-CFAE-4B0D-BD86-326C0E498B3D}" srcOrd="1" destOrd="0" parTransId="{1178AF51-545A-431F-B83F-D5F654B8592F}" sibTransId="{EFF97957-868D-43FF-A79E-A10CC4E7C09D}"/>
    <dgm:cxn modelId="{77CDB646-4FFD-4ABB-A447-5AC5615E67EA}" srcId="{38B28DBB-067A-42E0-956F-9C93C77A002C}" destId="{D06C73DC-6638-4FEA-BC74-18651CFE7E09}" srcOrd="4" destOrd="0" parTransId="{9F5906DA-99AF-44FC-B107-42277DF1884B}" sibTransId="{97348028-40D4-4D10-BF26-D7C5AC42CDDE}"/>
    <dgm:cxn modelId="{F7354A52-D54C-45BC-A3BC-485B36D55576}" srcId="{38B28DBB-067A-42E0-956F-9C93C77A002C}" destId="{CA79E90A-5E6E-436D-A449-D134C75A67BE}" srcOrd="0" destOrd="0" parTransId="{4AD5BD1B-886E-4F71-81D2-D5A955F48C44}" sibTransId="{0FD23270-1233-4605-B171-BF702ABFD218}"/>
    <dgm:cxn modelId="{6E813153-63EA-C847-B80E-FF176F65C580}" type="presOf" srcId="{658AF094-880D-4F36-9399-1CF1D58984F2}" destId="{AC9E9F8A-EC8C-034D-801A-50A31188C7A8}" srcOrd="0" destOrd="0" presId="urn:microsoft.com/office/officeart/2008/layout/LinedList"/>
    <dgm:cxn modelId="{32A9E05B-E6F1-3A48-998A-8564912D4D38}" type="presOf" srcId="{C99DA0B7-55EB-447A-8970-CA5DC3A1E44A}" destId="{DA6E189D-6502-7F4B-8F1A-0687B090333A}" srcOrd="0" destOrd="0" presId="urn:microsoft.com/office/officeart/2008/layout/LinedList"/>
    <dgm:cxn modelId="{33BC1466-F5BD-47D7-9155-D6CF2F938109}" srcId="{38B28DBB-067A-42E0-956F-9C93C77A002C}" destId="{287B6653-F3CC-4AFC-9886-E9828A13AD63}" srcOrd="3" destOrd="0" parTransId="{EF8422CC-9017-41AE-B513-9D783E2D916B}" sibTransId="{0E5EE995-BE60-47AC-BB23-305FED35AA05}"/>
    <dgm:cxn modelId="{4341A68E-B5F3-8C40-A7F9-F3B45913B58B}" type="presOf" srcId="{38B28DBB-067A-42E0-956F-9C93C77A002C}" destId="{39DBDF63-CA70-CC4A-A558-60EE3B8B3087}" srcOrd="0" destOrd="0" presId="urn:microsoft.com/office/officeart/2008/layout/LinedList"/>
    <dgm:cxn modelId="{CBC79E96-ECC9-4F84-957B-D6FFA8EF42A6}" srcId="{38B28DBB-067A-42E0-956F-9C93C77A002C}" destId="{C99DA0B7-55EB-447A-8970-CA5DC3A1E44A}" srcOrd="2" destOrd="0" parTransId="{D100A9FC-9760-4163-8268-23D69581800E}" sibTransId="{5BB10FDA-5AA0-467A-8237-13BDE2BB5507}"/>
    <dgm:cxn modelId="{357896A8-AA00-41A7-83FD-2EBAA35475A0}" srcId="{38B28DBB-067A-42E0-956F-9C93C77A002C}" destId="{658AF094-880D-4F36-9399-1CF1D58984F2}" srcOrd="5" destOrd="0" parTransId="{B11DB57A-3DE2-4DBE-A93B-E822B7CA233D}" sibTransId="{CDA8FCE7-C622-43A8-8D63-2609E412CA40}"/>
    <dgm:cxn modelId="{BDA5B5B5-175C-A346-9017-C960E671EB89}" type="presOf" srcId="{D06C73DC-6638-4FEA-BC74-18651CFE7E09}" destId="{8551CB10-9FD4-8644-B6DE-6E89EDD52F1F}" srcOrd="0" destOrd="0" presId="urn:microsoft.com/office/officeart/2008/layout/LinedList"/>
    <dgm:cxn modelId="{3D12D3BB-6282-FE4E-8EF7-9A488770C7F8}" type="presOf" srcId="{37DAAC27-CFAE-4B0D-BD86-326C0E498B3D}" destId="{A73EAF46-64FC-E34F-AA85-849950F66F99}" srcOrd="0" destOrd="0" presId="urn:microsoft.com/office/officeart/2008/layout/LinedList"/>
    <dgm:cxn modelId="{8DE3E5DE-244E-8E42-9D75-F8B2B75F7BF0}" type="presOf" srcId="{CA79E90A-5E6E-436D-A449-D134C75A67BE}" destId="{900D4BDF-2A9A-264A-B3C8-3777D9ADA89A}" srcOrd="0" destOrd="0" presId="urn:microsoft.com/office/officeart/2008/layout/LinedList"/>
    <dgm:cxn modelId="{DDA388DF-016F-D348-BE07-B52508FFF9BB}" type="presOf" srcId="{287B6653-F3CC-4AFC-9886-E9828A13AD63}" destId="{0E53D0CF-0F7F-6C4E-B334-27E09F3A9362}" srcOrd="0" destOrd="0" presId="urn:microsoft.com/office/officeart/2008/layout/LinedList"/>
    <dgm:cxn modelId="{1611D2EE-41B6-F042-996E-7ECF90327E6A}" type="presOf" srcId="{658FEF99-2D20-4B9E-84A3-243B9F04FF55}" destId="{9C1D0B1A-1424-404D-8C32-0C414BBB7F79}" srcOrd="0" destOrd="0" presId="urn:microsoft.com/office/officeart/2008/layout/LinedList"/>
    <dgm:cxn modelId="{734DDA4F-5E95-9C4E-BA8C-55B11ABED671}" type="presParOf" srcId="{39DBDF63-CA70-CC4A-A558-60EE3B8B3087}" destId="{E28A7021-F6E2-1C44-BBF2-3D42AB3F86B3}" srcOrd="0" destOrd="0" presId="urn:microsoft.com/office/officeart/2008/layout/LinedList"/>
    <dgm:cxn modelId="{E3CA3300-FF67-4049-8742-C4DC2FE2EAB8}" type="presParOf" srcId="{39DBDF63-CA70-CC4A-A558-60EE3B8B3087}" destId="{FFBDC8CE-7F70-D44E-8AB8-ABA0698331FD}" srcOrd="1" destOrd="0" presId="urn:microsoft.com/office/officeart/2008/layout/LinedList"/>
    <dgm:cxn modelId="{50A5128B-1B91-D443-9A99-9A9E18179E7F}" type="presParOf" srcId="{FFBDC8CE-7F70-D44E-8AB8-ABA0698331FD}" destId="{900D4BDF-2A9A-264A-B3C8-3777D9ADA89A}" srcOrd="0" destOrd="0" presId="urn:microsoft.com/office/officeart/2008/layout/LinedList"/>
    <dgm:cxn modelId="{82E92041-312F-1E4E-817E-EC3A75FA3D24}" type="presParOf" srcId="{FFBDC8CE-7F70-D44E-8AB8-ABA0698331FD}" destId="{A34ACE6D-FE2A-BD4A-8C3F-5BB57C6E66FF}" srcOrd="1" destOrd="0" presId="urn:microsoft.com/office/officeart/2008/layout/LinedList"/>
    <dgm:cxn modelId="{5D3D18F4-1B31-EF41-9B78-E1BEB3916BDF}" type="presParOf" srcId="{39DBDF63-CA70-CC4A-A558-60EE3B8B3087}" destId="{49A33665-773F-7E4E-9577-F08E4577425F}" srcOrd="2" destOrd="0" presId="urn:microsoft.com/office/officeart/2008/layout/LinedList"/>
    <dgm:cxn modelId="{2CD6C09F-653B-3C46-A39A-EEC21272D904}" type="presParOf" srcId="{39DBDF63-CA70-CC4A-A558-60EE3B8B3087}" destId="{9D6AA658-0E70-6F40-A6B7-597A23A260E7}" srcOrd="3" destOrd="0" presId="urn:microsoft.com/office/officeart/2008/layout/LinedList"/>
    <dgm:cxn modelId="{585726F4-921B-1D41-8148-4D57EA7621B0}" type="presParOf" srcId="{9D6AA658-0E70-6F40-A6B7-597A23A260E7}" destId="{A73EAF46-64FC-E34F-AA85-849950F66F99}" srcOrd="0" destOrd="0" presId="urn:microsoft.com/office/officeart/2008/layout/LinedList"/>
    <dgm:cxn modelId="{0DE2A3E5-AF01-6846-88DB-A8A2EE624F62}" type="presParOf" srcId="{9D6AA658-0E70-6F40-A6B7-597A23A260E7}" destId="{CFB48768-DCF6-7D4A-ABC7-D0BFD074E1A8}" srcOrd="1" destOrd="0" presId="urn:microsoft.com/office/officeart/2008/layout/LinedList"/>
    <dgm:cxn modelId="{5698625D-9DE2-CA48-8294-361D359DF68D}" type="presParOf" srcId="{39DBDF63-CA70-CC4A-A558-60EE3B8B3087}" destId="{35F0D48E-01F2-EA4E-B1D4-CCDD0F6728B8}" srcOrd="4" destOrd="0" presId="urn:microsoft.com/office/officeart/2008/layout/LinedList"/>
    <dgm:cxn modelId="{3E9B531E-2B62-F34A-BD1A-66EE1A3510D8}" type="presParOf" srcId="{39DBDF63-CA70-CC4A-A558-60EE3B8B3087}" destId="{D62618ED-AF1C-D746-AB14-F3046AB68CB4}" srcOrd="5" destOrd="0" presId="urn:microsoft.com/office/officeart/2008/layout/LinedList"/>
    <dgm:cxn modelId="{0A967DB0-E6FC-5141-908D-2E0C6BF7DA86}" type="presParOf" srcId="{D62618ED-AF1C-D746-AB14-F3046AB68CB4}" destId="{DA6E189D-6502-7F4B-8F1A-0687B090333A}" srcOrd="0" destOrd="0" presId="urn:microsoft.com/office/officeart/2008/layout/LinedList"/>
    <dgm:cxn modelId="{46D0BFA6-9D44-E34F-A4DC-D44487217EC4}" type="presParOf" srcId="{D62618ED-AF1C-D746-AB14-F3046AB68CB4}" destId="{2C7BFCD5-0108-5146-A8F7-104AA12F8458}" srcOrd="1" destOrd="0" presId="urn:microsoft.com/office/officeart/2008/layout/LinedList"/>
    <dgm:cxn modelId="{DFA4A00C-0B5A-CC40-AF93-679E2D1645A0}" type="presParOf" srcId="{39DBDF63-CA70-CC4A-A558-60EE3B8B3087}" destId="{89B629C2-59C1-3A40-8F29-1B662905841B}" srcOrd="6" destOrd="0" presId="urn:microsoft.com/office/officeart/2008/layout/LinedList"/>
    <dgm:cxn modelId="{AA0E40FC-0241-9A44-A3C7-6E3656F267CD}" type="presParOf" srcId="{39DBDF63-CA70-CC4A-A558-60EE3B8B3087}" destId="{A63D4648-C9FA-2142-A02F-8BDD7E8359D9}" srcOrd="7" destOrd="0" presId="urn:microsoft.com/office/officeart/2008/layout/LinedList"/>
    <dgm:cxn modelId="{D041B2B2-9896-8E42-BDFA-16FC633C684B}" type="presParOf" srcId="{A63D4648-C9FA-2142-A02F-8BDD7E8359D9}" destId="{0E53D0CF-0F7F-6C4E-B334-27E09F3A9362}" srcOrd="0" destOrd="0" presId="urn:microsoft.com/office/officeart/2008/layout/LinedList"/>
    <dgm:cxn modelId="{F501A845-2AF6-6944-923C-4ABD3716E4AB}" type="presParOf" srcId="{A63D4648-C9FA-2142-A02F-8BDD7E8359D9}" destId="{A81C7DB6-48E0-B74F-825B-F2CB2ED0EEC8}" srcOrd="1" destOrd="0" presId="urn:microsoft.com/office/officeart/2008/layout/LinedList"/>
    <dgm:cxn modelId="{541F78C8-D536-5E4F-A3B6-7E826C263DEC}" type="presParOf" srcId="{39DBDF63-CA70-CC4A-A558-60EE3B8B3087}" destId="{7B8B566A-BEC7-5947-A1BD-6EC2404F5D69}" srcOrd="8" destOrd="0" presId="urn:microsoft.com/office/officeart/2008/layout/LinedList"/>
    <dgm:cxn modelId="{24F19B5F-4C00-0B4A-965C-6B5F70AF1C8D}" type="presParOf" srcId="{39DBDF63-CA70-CC4A-A558-60EE3B8B3087}" destId="{2304D9DD-2171-7540-AB75-2C75953A4AAD}" srcOrd="9" destOrd="0" presId="urn:microsoft.com/office/officeart/2008/layout/LinedList"/>
    <dgm:cxn modelId="{AAD4FB02-8764-EB4B-876D-AD4741FC25E5}" type="presParOf" srcId="{2304D9DD-2171-7540-AB75-2C75953A4AAD}" destId="{8551CB10-9FD4-8644-B6DE-6E89EDD52F1F}" srcOrd="0" destOrd="0" presId="urn:microsoft.com/office/officeart/2008/layout/LinedList"/>
    <dgm:cxn modelId="{31D6B8F2-BC8E-1F46-8C8B-965230E1E527}" type="presParOf" srcId="{2304D9DD-2171-7540-AB75-2C75953A4AAD}" destId="{8F6EF519-2472-1341-9032-2BEAC664F533}" srcOrd="1" destOrd="0" presId="urn:microsoft.com/office/officeart/2008/layout/LinedList"/>
    <dgm:cxn modelId="{4CDD6378-F2E8-694D-936C-AB6B7882AA5F}" type="presParOf" srcId="{39DBDF63-CA70-CC4A-A558-60EE3B8B3087}" destId="{46AC438E-DC49-BA4E-9AE9-10D73E152F1B}" srcOrd="10" destOrd="0" presId="urn:microsoft.com/office/officeart/2008/layout/LinedList"/>
    <dgm:cxn modelId="{B0F6D383-E96C-E04A-924F-53685CD6CE86}" type="presParOf" srcId="{39DBDF63-CA70-CC4A-A558-60EE3B8B3087}" destId="{3AE92B7D-1FE2-6B45-9708-C368B5747B64}" srcOrd="11" destOrd="0" presId="urn:microsoft.com/office/officeart/2008/layout/LinedList"/>
    <dgm:cxn modelId="{AC65E46A-06B2-114B-B425-4314660E8BCF}" type="presParOf" srcId="{3AE92B7D-1FE2-6B45-9708-C368B5747B64}" destId="{AC9E9F8A-EC8C-034D-801A-50A31188C7A8}" srcOrd="0" destOrd="0" presId="urn:microsoft.com/office/officeart/2008/layout/LinedList"/>
    <dgm:cxn modelId="{CAB20491-F6F1-3741-B2D6-0F1AD650D2E3}" type="presParOf" srcId="{3AE92B7D-1FE2-6B45-9708-C368B5747B64}" destId="{17F3FD95-DCDF-5442-907E-4C0C36D53E93}" srcOrd="1" destOrd="0" presId="urn:microsoft.com/office/officeart/2008/layout/LinedList"/>
    <dgm:cxn modelId="{C521128B-F348-F743-A98E-8B0418D903CC}" type="presParOf" srcId="{39DBDF63-CA70-CC4A-A558-60EE3B8B3087}" destId="{313875A6-3E10-7D43-8D28-0439A5817044}" srcOrd="12" destOrd="0" presId="urn:microsoft.com/office/officeart/2008/layout/LinedList"/>
    <dgm:cxn modelId="{3BA2FB01-460A-564C-B031-DF859492F19A}" type="presParOf" srcId="{39DBDF63-CA70-CC4A-A558-60EE3B8B3087}" destId="{E6FB7E35-B4A3-6F41-B95F-2FA22D0B24E9}" srcOrd="13" destOrd="0" presId="urn:microsoft.com/office/officeart/2008/layout/LinedList"/>
    <dgm:cxn modelId="{271CEB69-FFB2-C24B-8CC2-84D928064C17}" type="presParOf" srcId="{E6FB7E35-B4A3-6F41-B95F-2FA22D0B24E9}" destId="{9C1D0B1A-1424-404D-8C32-0C414BBB7F79}" srcOrd="0" destOrd="0" presId="urn:microsoft.com/office/officeart/2008/layout/LinedList"/>
    <dgm:cxn modelId="{A3D474B5-B960-5C4B-B0A0-B851DF0AC9C1}" type="presParOf" srcId="{E6FB7E35-B4A3-6F41-B95F-2FA22D0B24E9}" destId="{AC89C485-38AA-B64D-98D3-02A4DDFD6E8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A7021-F6E2-1C44-BBF2-3D42AB3F86B3}">
      <dsp:nvSpPr>
        <dsp:cNvPr id="0" name=""/>
        <dsp:cNvSpPr/>
      </dsp:nvSpPr>
      <dsp:spPr>
        <a:xfrm>
          <a:off x="0" y="386"/>
          <a:ext cx="97261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D4BDF-2A9A-264A-B3C8-3777D9ADA89A}">
      <dsp:nvSpPr>
        <dsp:cNvPr id="0" name=""/>
        <dsp:cNvSpPr/>
      </dsp:nvSpPr>
      <dsp:spPr>
        <a:xfrm>
          <a:off x="0" y="386"/>
          <a:ext cx="9726169" cy="45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a:t>Structure de la leçon, organisée en 6 étapes :</a:t>
          </a:r>
          <a:endParaRPr lang="en-US" sz="2000" kern="1200"/>
        </a:p>
      </dsp:txBody>
      <dsp:txXfrm>
        <a:off x="0" y="386"/>
        <a:ext cx="9726169" cy="452760"/>
      </dsp:txXfrm>
    </dsp:sp>
    <dsp:sp modelId="{49A33665-773F-7E4E-9577-F08E4577425F}">
      <dsp:nvSpPr>
        <dsp:cNvPr id="0" name=""/>
        <dsp:cNvSpPr/>
      </dsp:nvSpPr>
      <dsp:spPr>
        <a:xfrm>
          <a:off x="0" y="453147"/>
          <a:ext cx="97261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EAF46-64FC-E34F-AA85-849950F66F99}">
      <dsp:nvSpPr>
        <dsp:cNvPr id="0" name=""/>
        <dsp:cNvSpPr/>
      </dsp:nvSpPr>
      <dsp:spPr>
        <a:xfrm>
          <a:off x="0" y="453147"/>
          <a:ext cx="9726169" cy="45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a:t>1-Rappel des acquis antérieurs </a:t>
          </a:r>
          <a:endParaRPr lang="en-US" sz="2000" kern="1200"/>
        </a:p>
      </dsp:txBody>
      <dsp:txXfrm>
        <a:off x="0" y="453147"/>
        <a:ext cx="9726169" cy="452760"/>
      </dsp:txXfrm>
    </dsp:sp>
    <dsp:sp modelId="{35F0D48E-01F2-EA4E-B1D4-CCDD0F6728B8}">
      <dsp:nvSpPr>
        <dsp:cNvPr id="0" name=""/>
        <dsp:cNvSpPr/>
      </dsp:nvSpPr>
      <dsp:spPr>
        <a:xfrm>
          <a:off x="0" y="905908"/>
          <a:ext cx="97261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E189D-6502-7F4B-8F1A-0687B090333A}">
      <dsp:nvSpPr>
        <dsp:cNvPr id="0" name=""/>
        <dsp:cNvSpPr/>
      </dsp:nvSpPr>
      <dsp:spPr>
        <a:xfrm>
          <a:off x="0" y="905908"/>
          <a:ext cx="9726169" cy="45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a:t>2-Présentation succincte de la notion et des objectifs à atteindre</a:t>
          </a:r>
          <a:endParaRPr lang="en-US" sz="2000" kern="1200"/>
        </a:p>
      </dsp:txBody>
      <dsp:txXfrm>
        <a:off x="0" y="905908"/>
        <a:ext cx="9726169" cy="452760"/>
      </dsp:txXfrm>
    </dsp:sp>
    <dsp:sp modelId="{89B629C2-59C1-3A40-8F29-1B662905841B}">
      <dsp:nvSpPr>
        <dsp:cNvPr id="0" name=""/>
        <dsp:cNvSpPr/>
      </dsp:nvSpPr>
      <dsp:spPr>
        <a:xfrm>
          <a:off x="0" y="1358669"/>
          <a:ext cx="97261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53D0CF-0F7F-6C4E-B334-27E09F3A9362}">
      <dsp:nvSpPr>
        <dsp:cNvPr id="0" name=""/>
        <dsp:cNvSpPr/>
      </dsp:nvSpPr>
      <dsp:spPr>
        <a:xfrm>
          <a:off x="0" y="1358669"/>
          <a:ext cx="9726169" cy="45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a:t>3-Observation d’activité menée par l’enseignant (enseignant = modèle)</a:t>
          </a:r>
          <a:endParaRPr lang="en-US" sz="2000" kern="1200"/>
        </a:p>
      </dsp:txBody>
      <dsp:txXfrm>
        <a:off x="0" y="1358669"/>
        <a:ext cx="9726169" cy="452760"/>
      </dsp:txXfrm>
    </dsp:sp>
    <dsp:sp modelId="{7B8B566A-BEC7-5947-A1BD-6EC2404F5D69}">
      <dsp:nvSpPr>
        <dsp:cNvPr id="0" name=""/>
        <dsp:cNvSpPr/>
      </dsp:nvSpPr>
      <dsp:spPr>
        <a:xfrm>
          <a:off x="0" y="1811429"/>
          <a:ext cx="97261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1CB10-9FD4-8644-B6DE-6E89EDD52F1F}">
      <dsp:nvSpPr>
        <dsp:cNvPr id="0" name=""/>
        <dsp:cNvSpPr/>
      </dsp:nvSpPr>
      <dsp:spPr>
        <a:xfrm>
          <a:off x="0" y="1811429"/>
          <a:ext cx="9726169" cy="45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a:t>4-Pratique guidée ou dirigée (étayage)</a:t>
          </a:r>
          <a:endParaRPr lang="en-US" sz="2000" kern="1200"/>
        </a:p>
      </dsp:txBody>
      <dsp:txXfrm>
        <a:off x="0" y="1811429"/>
        <a:ext cx="9726169" cy="452760"/>
      </dsp:txXfrm>
    </dsp:sp>
    <dsp:sp modelId="{46AC438E-DC49-BA4E-9AE9-10D73E152F1B}">
      <dsp:nvSpPr>
        <dsp:cNvPr id="0" name=""/>
        <dsp:cNvSpPr/>
      </dsp:nvSpPr>
      <dsp:spPr>
        <a:xfrm>
          <a:off x="0" y="2264190"/>
          <a:ext cx="97261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E9F8A-EC8C-034D-801A-50A31188C7A8}">
      <dsp:nvSpPr>
        <dsp:cNvPr id="0" name=""/>
        <dsp:cNvSpPr/>
      </dsp:nvSpPr>
      <dsp:spPr>
        <a:xfrm>
          <a:off x="0" y="2264190"/>
          <a:ext cx="9726169" cy="45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a:t>5-Pratique autonome </a:t>
          </a:r>
          <a:endParaRPr lang="en-US" sz="2000" kern="1200"/>
        </a:p>
      </dsp:txBody>
      <dsp:txXfrm>
        <a:off x="0" y="2264190"/>
        <a:ext cx="9726169" cy="452760"/>
      </dsp:txXfrm>
    </dsp:sp>
    <dsp:sp modelId="{313875A6-3E10-7D43-8D28-0439A5817044}">
      <dsp:nvSpPr>
        <dsp:cNvPr id="0" name=""/>
        <dsp:cNvSpPr/>
      </dsp:nvSpPr>
      <dsp:spPr>
        <a:xfrm>
          <a:off x="0" y="2716951"/>
          <a:ext cx="972616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D0B1A-1424-404D-8C32-0C414BBB7F79}">
      <dsp:nvSpPr>
        <dsp:cNvPr id="0" name=""/>
        <dsp:cNvSpPr/>
      </dsp:nvSpPr>
      <dsp:spPr>
        <a:xfrm>
          <a:off x="0" y="2716951"/>
          <a:ext cx="9726169" cy="45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a:t>6-Bilan et rappel des acquis de la séance</a:t>
          </a:r>
          <a:endParaRPr lang="en-US" sz="2000" kern="1200"/>
        </a:p>
      </dsp:txBody>
      <dsp:txXfrm>
        <a:off x="0" y="2716951"/>
        <a:ext cx="9726169" cy="4527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87705-3DE1-4445-80D5-10BB1AADBBD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308C284-5F05-4BE5-84A8-E0AC15E41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614C7AF-9E56-45F6-A7EC-EC92BC677AA6}"/>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5" name="Espace réservé du pied de page 4">
            <a:extLst>
              <a:ext uri="{FF2B5EF4-FFF2-40B4-BE49-F238E27FC236}">
                <a16:creationId xmlns:a16="http://schemas.microsoft.com/office/drawing/2014/main" id="{B8E35B58-89B0-4655-AC24-00CE78DD03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5B50A1-96F6-4711-9351-324CB336DC76}"/>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278241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7293F-AF45-45D6-AB89-8DC44FA060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EB3F33-40DC-43BA-9B58-1C6BE3E6EDC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FD4B7D-56B7-4D95-9246-12664B81DC09}"/>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5" name="Espace réservé du pied de page 4">
            <a:extLst>
              <a:ext uri="{FF2B5EF4-FFF2-40B4-BE49-F238E27FC236}">
                <a16:creationId xmlns:a16="http://schemas.microsoft.com/office/drawing/2014/main" id="{DAFC3E4A-5F3B-47AC-98B5-C7193BC1C0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762634-3B35-4269-8EF2-887D1F94E82E}"/>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15758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67BAD15-765E-47A3-BC89-47D9FFF951F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75ABE6B-28E5-4C7B-8F26-12C4267C6F1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D6D77E-9DF7-460B-93D1-B3A84374C6BF}"/>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5" name="Espace réservé du pied de page 4">
            <a:extLst>
              <a:ext uri="{FF2B5EF4-FFF2-40B4-BE49-F238E27FC236}">
                <a16:creationId xmlns:a16="http://schemas.microsoft.com/office/drawing/2014/main" id="{51DE5E96-45D7-43CC-A051-ECB08D1646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4EB8A9-5DFB-41A5-9F45-868AF86E3E8A}"/>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184623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EE6F8-F980-4F34-9A9C-5FEA185826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F374FB-DCDB-4A0B-B6FC-C39BC0F63C9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E09A96-6834-43B6-B4F5-83DC9D42D613}"/>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5" name="Espace réservé du pied de page 4">
            <a:extLst>
              <a:ext uri="{FF2B5EF4-FFF2-40B4-BE49-F238E27FC236}">
                <a16:creationId xmlns:a16="http://schemas.microsoft.com/office/drawing/2014/main" id="{757E611D-D816-4733-A143-71F140131B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A49EBA-2034-41AF-B8CE-447B409B95D6}"/>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359661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504FE-ADF4-4757-8DA1-B33FFEAF37F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4C656D-415A-4654-9DEF-B4B781DE9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8F114FE-D567-47E8-B38E-E6AF9535DC71}"/>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5" name="Espace réservé du pied de page 4">
            <a:extLst>
              <a:ext uri="{FF2B5EF4-FFF2-40B4-BE49-F238E27FC236}">
                <a16:creationId xmlns:a16="http://schemas.microsoft.com/office/drawing/2014/main" id="{9837303D-51C4-49B8-8381-6D7D0967A6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D94047-51F0-44CD-9B26-CEDB25914516}"/>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92867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BC94F-01F5-4D24-8B19-7972EECDE2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E82F14-2FCD-4AE9-BC80-7F2350EC4B1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29B9EC5-21F8-458B-B2B6-5D1148EE4DA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3D3349-6AE9-45BF-AFF0-242057D07157}"/>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6" name="Espace réservé du pied de page 5">
            <a:extLst>
              <a:ext uri="{FF2B5EF4-FFF2-40B4-BE49-F238E27FC236}">
                <a16:creationId xmlns:a16="http://schemas.microsoft.com/office/drawing/2014/main" id="{CFBB26A0-9455-4B85-A04D-C60C482E91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21E311-4535-4CB1-ABBE-869085B0AA2A}"/>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86275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A756F0-BA64-4A4B-B4D4-8807E40F09B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FD85CCA-7962-47A3-8C48-965973ECC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83DE275-36C0-41A4-99C3-BB6EDD7E4CF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F6F105-A3BA-4301-95ED-4907FF9D4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5659C2C-B06F-4284-8D7B-BFEC84603EB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9033A17-4483-4AB3-AA6B-F708F8D87BB9}"/>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8" name="Espace réservé du pied de page 7">
            <a:extLst>
              <a:ext uri="{FF2B5EF4-FFF2-40B4-BE49-F238E27FC236}">
                <a16:creationId xmlns:a16="http://schemas.microsoft.com/office/drawing/2014/main" id="{B500D24A-C030-41C0-AF9A-38146A53735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4BE1B20-981F-4EE2-AD05-4B012BCF956F}"/>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231748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10B1A-9D1D-4F53-B9CA-541A3107E11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46BA636-E704-4102-A1A7-781D81CDBF56}"/>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4" name="Espace réservé du pied de page 3">
            <a:extLst>
              <a:ext uri="{FF2B5EF4-FFF2-40B4-BE49-F238E27FC236}">
                <a16:creationId xmlns:a16="http://schemas.microsoft.com/office/drawing/2014/main" id="{1F0DA297-6349-4EDB-95DB-6FFE29E77B4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1ED6AF2-1E19-4391-B7A0-ADB456A690FE}"/>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295831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739614D-26A1-4E41-A917-37EC23F5313A}"/>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3" name="Espace réservé du pied de page 2">
            <a:extLst>
              <a:ext uri="{FF2B5EF4-FFF2-40B4-BE49-F238E27FC236}">
                <a16:creationId xmlns:a16="http://schemas.microsoft.com/office/drawing/2014/main" id="{774A7895-F856-467B-A68D-766F76F9275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1C2EAC2-BD68-4F17-BC29-6834E709ADF8}"/>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163244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B767C-2930-4657-9FFE-08B884D076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B3FB45A-2C4C-4E35-AEF7-EBEF02918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2DCEE2-A0A0-4555-A46D-DF73F1070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BC3C098-623C-4E4D-A66C-6999F83A3B43}"/>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6" name="Espace réservé du pied de page 5">
            <a:extLst>
              <a:ext uri="{FF2B5EF4-FFF2-40B4-BE49-F238E27FC236}">
                <a16:creationId xmlns:a16="http://schemas.microsoft.com/office/drawing/2014/main" id="{63B3BA95-680F-4D41-B93F-6F3A9D7ECE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7AC67C-D36A-4F70-A91F-8CB660838314}"/>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215931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AE330-B641-4593-BEC7-3A19B7802E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DB3B0D8-9EE7-400E-B305-E374BF5AF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B14F13-85C6-4571-9604-26E483FB2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BA23509-B3AE-4BC8-95CF-BCDF589DC955}"/>
              </a:ext>
            </a:extLst>
          </p:cNvPr>
          <p:cNvSpPr>
            <a:spLocks noGrp="1"/>
          </p:cNvSpPr>
          <p:nvPr>
            <p:ph type="dt" sz="half" idx="10"/>
          </p:nvPr>
        </p:nvSpPr>
        <p:spPr/>
        <p:txBody>
          <a:bodyPr/>
          <a:lstStyle/>
          <a:p>
            <a:fld id="{EF32F151-FFFD-4B0C-8BA3-CEF137F9B7C8}" type="datetimeFigureOut">
              <a:rPr lang="fr-FR" smtClean="0"/>
              <a:t>11/03/2024</a:t>
            </a:fld>
            <a:endParaRPr lang="fr-FR"/>
          </a:p>
        </p:txBody>
      </p:sp>
      <p:sp>
        <p:nvSpPr>
          <p:cNvPr id="6" name="Espace réservé du pied de page 5">
            <a:extLst>
              <a:ext uri="{FF2B5EF4-FFF2-40B4-BE49-F238E27FC236}">
                <a16:creationId xmlns:a16="http://schemas.microsoft.com/office/drawing/2014/main" id="{89480097-BA26-4877-89C6-6221F8A1B4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94640A-3A8E-487B-8F5F-78F3CFCE137F}"/>
              </a:ext>
            </a:extLst>
          </p:cNvPr>
          <p:cNvSpPr>
            <a:spLocks noGrp="1"/>
          </p:cNvSpPr>
          <p:nvPr>
            <p:ph type="sldNum" sz="quarter" idx="12"/>
          </p:nvPr>
        </p:nvSpPr>
        <p:spPr/>
        <p:txBody>
          <a:bodyPr/>
          <a:lstStyle/>
          <a:p>
            <a:fld id="{B555F8A0-E170-4179-A1F5-836ACE76D4A3}" type="slidenum">
              <a:rPr lang="fr-FR" smtClean="0"/>
              <a:t>‹N°›</a:t>
            </a:fld>
            <a:endParaRPr lang="fr-FR"/>
          </a:p>
        </p:txBody>
      </p:sp>
    </p:spTree>
    <p:extLst>
      <p:ext uri="{BB962C8B-B14F-4D97-AF65-F5344CB8AC3E}">
        <p14:creationId xmlns:p14="http://schemas.microsoft.com/office/powerpoint/2010/main" val="164273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D03A0B-5546-47B5-9493-1B5CE5EE0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9254CAA-1CF0-4406-A7E3-43E2C813C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4782D5-DA10-4151-A41C-9B6F07F54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2F151-FFFD-4B0C-8BA3-CEF137F9B7C8}" type="datetimeFigureOut">
              <a:rPr lang="fr-FR" smtClean="0"/>
              <a:t>11/03/2024</a:t>
            </a:fld>
            <a:endParaRPr lang="fr-FR"/>
          </a:p>
        </p:txBody>
      </p:sp>
      <p:sp>
        <p:nvSpPr>
          <p:cNvPr id="5" name="Espace réservé du pied de page 4">
            <a:extLst>
              <a:ext uri="{FF2B5EF4-FFF2-40B4-BE49-F238E27FC236}">
                <a16:creationId xmlns:a16="http://schemas.microsoft.com/office/drawing/2014/main" id="{F8B58641-AD88-46B3-8056-29F35D485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1EBC6BD-25AB-4760-A208-DC3C30EC9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5F8A0-E170-4179-A1F5-836ACE76D4A3}" type="slidenum">
              <a:rPr lang="fr-FR" smtClean="0"/>
              <a:t>‹N°›</a:t>
            </a:fld>
            <a:endParaRPr lang="fr-FR"/>
          </a:p>
        </p:txBody>
      </p:sp>
    </p:spTree>
    <p:extLst>
      <p:ext uri="{BB962C8B-B14F-4D97-AF65-F5344CB8AC3E}">
        <p14:creationId xmlns:p14="http://schemas.microsoft.com/office/powerpoint/2010/main" val="283642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entre-alain-savary.ens-lyon.fr/CAS/LECTURE-ECRITURE/narramu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centre-alain-savary.ens-lyon.fr/CAS/mathematiques-en-education-prioritaire/premieres-annees-de-mathernelle-1/parcours-de-formation/passation-de-consigne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videos.education.fr/MENESR/eduscol.education.fr/2015/DVDs/1999_paroles_langage/Paroles99_S5_representerrelater.mp4" TargetMode="External"/><Relationship Id="rId4" Type="http://schemas.openxmlformats.org/officeDocument/2006/relationships/hyperlink" Target=":%20https:/eduscol.education.fr/document/13339/downloa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ite.ac-martinique.fr/pole-maternelle/lenseignement-explicit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ntre-alain-savary.ens-lyon.fr/CAS/documents/publications/docs-enseignement-plus-explicite/dossier-ressource-explicite" TargetMode="External"/><Relationship Id="rId7" Type="http://schemas.openxmlformats.org/officeDocument/2006/relationships/image" Target="../media/image1.PNG"/><Relationship Id="rId2" Type="http://schemas.openxmlformats.org/officeDocument/2006/relationships/hyperlink" Target="https://centre-alain-savary.ens-lyon.fr/CAS/education-prioritaire/ressources/theme-1-perspectives-pedagogiques-et-educatives/realiser-un-enseignement-plus-explicite/enseigner-plus-explicitement-un-dossier-ressource" TargetMode="External"/><Relationship Id="rId1" Type="http://schemas.openxmlformats.org/officeDocument/2006/relationships/slideLayout" Target="../slideLayouts/slideLayout2.xml"/><Relationship Id="rId6" Type="http://schemas.openxmlformats.org/officeDocument/2006/relationships/hyperlink" Target=".%20https:/cpd67.site.ac-strasbourg.fr/actions/wp-content/uploads/2019/04/Explicitation_maternelle_MW_mars2019_sans_ressources.pdf" TargetMode="External"/><Relationship Id="rId5" Type="http://schemas.openxmlformats.org/officeDocument/2006/relationships/hyperlink" Target="https://eduscol.education.fr/document/13339/download" TargetMode="External"/><Relationship Id="rId4" Type="http://schemas.openxmlformats.org/officeDocument/2006/relationships/hyperlink" Target="https://centre-alain-savary.ens-lyon.fr/CAS/mathematiques-en-education-prioritaire/premieres-annees-de-mathernelle-1/parcours-de-formation/passation-de-consigne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96355-0EE6-4996-9AEE-4660DE50BE51}"/>
              </a:ext>
            </a:extLst>
          </p:cNvPr>
          <p:cNvSpPr/>
          <p:nvPr/>
        </p:nvSpPr>
        <p:spPr>
          <a:xfrm>
            <a:off x="0" y="0"/>
            <a:ext cx="12192000" cy="6858000"/>
          </a:xfrm>
          <a:prstGeom prst="rect">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4010D80-2C06-4B16-AE31-EB1C39DA7B99}"/>
              </a:ext>
            </a:extLst>
          </p:cNvPr>
          <p:cNvSpPr>
            <a:spLocks noGrp="1"/>
          </p:cNvSpPr>
          <p:nvPr>
            <p:ph type="ctrTitle"/>
          </p:nvPr>
        </p:nvSpPr>
        <p:spPr>
          <a:xfrm>
            <a:off x="1524000" y="436676"/>
            <a:ext cx="9688286" cy="3569267"/>
          </a:xfrm>
          <a:solidFill>
            <a:schemeClr val="bg1"/>
          </a:solidFill>
        </p:spPr>
        <p:txBody>
          <a:bodyPr>
            <a:normAutofit/>
          </a:bodyPr>
          <a:lstStyle/>
          <a:p>
            <a:r>
              <a:rPr lang="fr-FR" dirty="0"/>
              <a:t>Enseigner en maternelle</a:t>
            </a:r>
            <a:br>
              <a:rPr lang="fr-FR" dirty="0"/>
            </a:br>
            <a:r>
              <a:rPr lang="fr-FR" dirty="0"/>
              <a:t>---</a:t>
            </a:r>
            <a:br>
              <a:rPr lang="fr-FR" dirty="0"/>
            </a:br>
            <a:r>
              <a:rPr lang="fr-FR" dirty="0"/>
              <a:t>Enseignement explicite  Explicitation de l’enseignement</a:t>
            </a:r>
          </a:p>
        </p:txBody>
      </p:sp>
      <p:sp>
        <p:nvSpPr>
          <p:cNvPr id="3" name="Sous-titre 2">
            <a:extLst>
              <a:ext uri="{FF2B5EF4-FFF2-40B4-BE49-F238E27FC236}">
                <a16:creationId xmlns:a16="http://schemas.microsoft.com/office/drawing/2014/main" id="{F7EBE4C2-0769-458B-8E62-3DC1D36EEB62}"/>
              </a:ext>
            </a:extLst>
          </p:cNvPr>
          <p:cNvSpPr>
            <a:spLocks noGrp="1"/>
          </p:cNvSpPr>
          <p:nvPr>
            <p:ph type="subTitle" idx="1"/>
          </p:nvPr>
        </p:nvSpPr>
        <p:spPr>
          <a:xfrm>
            <a:off x="5377544" y="4765562"/>
            <a:ext cx="6291942" cy="1655762"/>
          </a:xfrm>
          <a:solidFill>
            <a:schemeClr val="bg1"/>
          </a:solidFill>
        </p:spPr>
        <p:txBody>
          <a:bodyPr>
            <a:normAutofit/>
          </a:bodyPr>
          <a:lstStyle/>
          <a:p>
            <a:pPr algn="l"/>
            <a:r>
              <a:rPr lang="fr-FR" dirty="0"/>
              <a:t>Mission départementale maternelle de Savoie</a:t>
            </a:r>
          </a:p>
          <a:p>
            <a:pPr algn="l"/>
            <a:r>
              <a:rPr lang="fr-FR" dirty="0"/>
              <a:t>Isabelle Debreuve – Nathalie Dalla libera</a:t>
            </a:r>
          </a:p>
          <a:p>
            <a:pPr algn="l"/>
            <a:r>
              <a:rPr lang="fr-FR" dirty="0"/>
              <a:t>Mars 2024</a:t>
            </a:r>
          </a:p>
        </p:txBody>
      </p:sp>
      <p:pic>
        <p:nvPicPr>
          <p:cNvPr id="6" name="Image 5">
            <a:extLst>
              <a:ext uri="{FF2B5EF4-FFF2-40B4-BE49-F238E27FC236}">
                <a16:creationId xmlns:a16="http://schemas.microsoft.com/office/drawing/2014/main" id="{BA28247D-DA66-4B68-A8C6-CB2EAEF6C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228" y="4765562"/>
            <a:ext cx="2475905" cy="1655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046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AEAE10-0B03-4A73-BAFA-49B63A284F5E}"/>
              </a:ext>
            </a:extLst>
          </p:cNvPr>
          <p:cNvSpPr>
            <a:spLocks noGrp="1"/>
          </p:cNvSpPr>
          <p:nvPr>
            <p:ph idx="1"/>
          </p:nvPr>
        </p:nvSpPr>
        <p:spPr>
          <a:xfrm>
            <a:off x="838200" y="365125"/>
            <a:ext cx="10515600" cy="4351338"/>
          </a:xfrm>
        </p:spPr>
        <p:txBody>
          <a:bodyPr/>
          <a:lstStyle/>
          <a:p>
            <a:r>
              <a:rPr lang="fr-FR" dirty="0"/>
              <a:t>Posture enseignants – gestes professionnels :</a:t>
            </a:r>
          </a:p>
          <a:p>
            <a:pPr marL="0" indent="0">
              <a:buNone/>
            </a:pPr>
            <a:endParaRPr lang="fr-FR" dirty="0"/>
          </a:p>
        </p:txBody>
      </p:sp>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8" y="5506857"/>
            <a:ext cx="1474419" cy="986018"/>
          </a:xfrm>
          <a:prstGeom prst="rect">
            <a:avLst/>
          </a:prstGeom>
          <a:ln>
            <a:noFill/>
          </a:ln>
          <a:effectLst>
            <a:outerShdw blurRad="190500" algn="tl" rotWithShape="0">
              <a:srgbClr val="000000">
                <a:alpha val="70000"/>
              </a:srgbClr>
            </a:outerShdw>
          </a:effectLst>
        </p:spPr>
      </p:pic>
      <p:pic>
        <p:nvPicPr>
          <p:cNvPr id="5" name="Image 4">
            <a:extLst>
              <a:ext uri="{FF2B5EF4-FFF2-40B4-BE49-F238E27FC236}">
                <a16:creationId xmlns:a16="http://schemas.microsoft.com/office/drawing/2014/main" id="{1580BA09-6D75-417D-855A-A34EEE625691}"/>
              </a:ext>
            </a:extLst>
          </p:cNvPr>
          <p:cNvPicPr/>
          <p:nvPr/>
        </p:nvPicPr>
        <p:blipFill>
          <a:blip r:embed="rId3">
            <a:extLst>
              <a:ext uri="{28A0092B-C50C-407E-A947-70E740481C1C}">
                <a14:useLocalDpi xmlns:a14="http://schemas.microsoft.com/office/drawing/2010/main" val="0"/>
              </a:ext>
            </a:extLst>
          </a:blip>
          <a:stretch>
            <a:fillRect/>
          </a:stretch>
        </p:blipFill>
        <p:spPr>
          <a:xfrm>
            <a:off x="838200" y="808536"/>
            <a:ext cx="10896600" cy="1042035"/>
          </a:xfrm>
          <a:prstGeom prst="rect">
            <a:avLst/>
          </a:prstGeom>
        </p:spPr>
      </p:pic>
      <p:pic>
        <p:nvPicPr>
          <p:cNvPr id="6" name="Image 5">
            <a:extLst>
              <a:ext uri="{FF2B5EF4-FFF2-40B4-BE49-F238E27FC236}">
                <a16:creationId xmlns:a16="http://schemas.microsoft.com/office/drawing/2014/main" id="{335E090F-8949-4EEC-9DCE-AF8BFB09B3A6}"/>
              </a:ext>
            </a:extLst>
          </p:cNvPr>
          <p:cNvPicPr/>
          <p:nvPr/>
        </p:nvPicPr>
        <p:blipFill>
          <a:blip r:embed="rId4">
            <a:extLst>
              <a:ext uri="{28A0092B-C50C-407E-A947-70E740481C1C}">
                <a14:useLocalDpi xmlns:a14="http://schemas.microsoft.com/office/drawing/2010/main" val="0"/>
              </a:ext>
            </a:extLst>
          </a:blip>
          <a:stretch>
            <a:fillRect/>
          </a:stretch>
        </p:blipFill>
        <p:spPr>
          <a:xfrm>
            <a:off x="1736272" y="1850572"/>
            <a:ext cx="9617528" cy="4642303"/>
          </a:xfrm>
          <a:prstGeom prst="rect">
            <a:avLst/>
          </a:prstGeom>
        </p:spPr>
      </p:pic>
    </p:spTree>
    <p:extLst>
      <p:ext uri="{BB962C8B-B14F-4D97-AF65-F5344CB8AC3E}">
        <p14:creationId xmlns:p14="http://schemas.microsoft.com/office/powerpoint/2010/main" val="346435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AEAE10-0B03-4A73-BAFA-49B63A284F5E}"/>
              </a:ext>
            </a:extLst>
          </p:cNvPr>
          <p:cNvSpPr>
            <a:spLocks noGrp="1"/>
          </p:cNvSpPr>
          <p:nvPr>
            <p:ph idx="1"/>
          </p:nvPr>
        </p:nvSpPr>
        <p:spPr>
          <a:xfrm>
            <a:off x="413658" y="365125"/>
            <a:ext cx="10515600" cy="4351338"/>
          </a:xfrm>
        </p:spPr>
        <p:txBody>
          <a:bodyPr/>
          <a:lstStyle/>
          <a:p>
            <a:r>
              <a:rPr lang="fr-FR" dirty="0"/>
              <a:t>Des pratiques d’explicitation en classe maternelle  </a:t>
            </a:r>
            <a:r>
              <a:rPr lang="fr-FR" sz="1400" i="1" dirty="0"/>
              <a:t>( groupe maternelle Bas Rhin)</a:t>
            </a:r>
          </a:p>
        </p:txBody>
      </p:sp>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8" y="5506857"/>
            <a:ext cx="1474419" cy="986018"/>
          </a:xfrm>
          <a:prstGeom prst="rect">
            <a:avLst/>
          </a:prstGeom>
          <a:ln>
            <a:noFill/>
          </a:ln>
          <a:effectLst>
            <a:outerShdw blurRad="190500" algn="tl" rotWithShape="0">
              <a:srgbClr val="000000">
                <a:alpha val="70000"/>
              </a:srgbClr>
            </a:outerShdw>
          </a:effectLst>
        </p:spPr>
      </p:pic>
      <p:sp>
        <p:nvSpPr>
          <p:cNvPr id="7" name="Rectangle : coins arrondis 6">
            <a:extLst>
              <a:ext uri="{FF2B5EF4-FFF2-40B4-BE49-F238E27FC236}">
                <a16:creationId xmlns:a16="http://schemas.microsoft.com/office/drawing/2014/main" id="{848E0BA8-32C3-4A70-8081-B08236A9E081}"/>
              </a:ext>
            </a:extLst>
          </p:cNvPr>
          <p:cNvSpPr/>
          <p:nvPr/>
        </p:nvSpPr>
        <p:spPr>
          <a:xfrm>
            <a:off x="2796118" y="1287708"/>
            <a:ext cx="6599764" cy="4684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400" b="1" dirty="0">
                <a:solidFill>
                  <a:srgbClr val="000000"/>
                </a:solidFill>
                <a:effectLst/>
                <a:latin typeface="Times New Roman" panose="02020603050405020304" pitchFamily="18" charset="0"/>
                <a:ea typeface="Calibri" panose="020F0502020204030204" pitchFamily="34" charset="0"/>
              </a:rPr>
              <a:t>Gestes clés dans la pratique du quotidien </a:t>
            </a:r>
            <a:endParaRPr lang="fr-FR" sz="24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894AAAA-485F-4984-9AC8-E52F275F1889}"/>
              </a:ext>
            </a:extLst>
          </p:cNvPr>
          <p:cNvSpPr/>
          <p:nvPr/>
        </p:nvSpPr>
        <p:spPr>
          <a:xfrm>
            <a:off x="2145943" y="1873406"/>
            <a:ext cx="9137941" cy="3724096"/>
          </a:xfrm>
          <a:prstGeom prst="rect">
            <a:avLst/>
          </a:prstGeom>
        </p:spPr>
        <p:txBody>
          <a:bodyPr wrap="square">
            <a:spAutoFit/>
          </a:bodyPr>
          <a:lstStyle/>
          <a:p>
            <a:pPr marL="1798320" indent="449580">
              <a:spcBef>
                <a:spcPts val="40"/>
              </a:spcBef>
              <a:spcAft>
                <a:spcPts val="0"/>
              </a:spcAft>
            </a:pPr>
            <a:r>
              <a:rPr lang="fr-FR" sz="2000" b="1" dirty="0">
                <a:solidFill>
                  <a:srgbClr val="000000"/>
                </a:solidFill>
                <a:effectLst/>
                <a:latin typeface="Calibri" panose="020F0502020204030204" pitchFamily="34" charset="0"/>
                <a:ea typeface="Calibri" panose="020F0502020204030204" pitchFamily="34" charset="0"/>
              </a:rPr>
              <a:t> </a:t>
            </a:r>
            <a:endParaRPr lang="fr-FR" dirty="0">
              <a:latin typeface="Calibri" panose="020F0502020204030204" pitchFamily="34" charset="0"/>
              <a:ea typeface="Calibri" panose="020F0502020204030204" pitchFamily="34" charset="0"/>
            </a:endParaRPr>
          </a:p>
          <a:p>
            <a:pPr marL="342900" lvl="0" indent="-342900">
              <a:spcBef>
                <a:spcPts val="40"/>
              </a:spcBef>
              <a:spcAft>
                <a:spcPts val="0"/>
              </a:spcAft>
              <a:buFont typeface="Calibri" panose="020F0502020204030204" pitchFamily="34" charset="0"/>
              <a:buChar char="-"/>
            </a:pPr>
            <a:r>
              <a:rPr lang="fr-FR" b="1" dirty="0">
                <a:latin typeface="Calibri" panose="020F0502020204030204" pitchFamily="34" charset="0"/>
                <a:ea typeface="Calibri" panose="020F0502020204030204" pitchFamily="34" charset="0"/>
              </a:rPr>
              <a:t>Aider l’enfant à identifier ses réussites</a:t>
            </a:r>
            <a:r>
              <a:rPr lang="fr-FR" dirty="0">
                <a:latin typeface="Calibri" panose="020F0502020204030204" pitchFamily="34" charset="0"/>
                <a:ea typeface="Calibri" panose="020F0502020204030204" pitchFamily="34" charset="0"/>
              </a:rPr>
              <a:t>, à verbaliser ses stratégies, à exprimer ce qu’il ne sait pas encore faire et se (re)mettre en projet. </a:t>
            </a:r>
          </a:p>
          <a:p>
            <a:pPr marL="342900" lvl="0" indent="-342900">
              <a:spcBef>
                <a:spcPts val="40"/>
              </a:spcBef>
              <a:spcAft>
                <a:spcPts val="0"/>
              </a:spcAft>
              <a:buFont typeface="Calibri" panose="020F0502020204030204" pitchFamily="34" charset="0"/>
              <a:buChar char="-"/>
            </a:pPr>
            <a:r>
              <a:rPr lang="fr-FR" b="1" dirty="0">
                <a:latin typeface="Calibri" panose="020F0502020204030204" pitchFamily="34" charset="0"/>
                <a:ea typeface="Calibri" panose="020F0502020204030204" pitchFamily="34" charset="0"/>
              </a:rPr>
              <a:t>Soutenir sa motivation et son engagement </a:t>
            </a:r>
            <a:r>
              <a:rPr lang="fr-FR" dirty="0">
                <a:latin typeface="Calibri" panose="020F0502020204030204" pitchFamily="34" charset="0"/>
                <a:ea typeface="Calibri" panose="020F0502020204030204" pitchFamily="34" charset="0"/>
              </a:rPr>
              <a:t>dans la tâche et l’apprentissage visé ; lui donner envie de </a:t>
            </a:r>
            <a:r>
              <a:rPr lang="fr-FR" b="1" dirty="0">
                <a:latin typeface="Calibri" panose="020F0502020204030204" pitchFamily="34" charset="0"/>
                <a:ea typeface="Calibri" panose="020F0502020204030204" pitchFamily="34" charset="0"/>
              </a:rPr>
              <a:t>recommencer ou de se fixer un autre défi. </a:t>
            </a:r>
            <a:endParaRPr lang="fr-FR" dirty="0">
              <a:latin typeface="Calibri" panose="020F0502020204030204" pitchFamily="34" charset="0"/>
              <a:ea typeface="Calibri" panose="020F0502020204030204" pitchFamily="34" charset="0"/>
            </a:endParaRPr>
          </a:p>
          <a:p>
            <a:pPr marL="342900" lvl="0" indent="-342900">
              <a:spcBef>
                <a:spcPts val="40"/>
              </a:spcBef>
              <a:spcAft>
                <a:spcPts val="0"/>
              </a:spcAft>
              <a:buFont typeface="Calibri" panose="020F0502020204030204" pitchFamily="34" charset="0"/>
              <a:buChar char="-"/>
            </a:pPr>
            <a:r>
              <a:rPr lang="fr-FR" b="1" dirty="0">
                <a:latin typeface="Calibri" panose="020F0502020204030204" pitchFamily="34" charset="0"/>
                <a:ea typeface="Calibri" panose="020F0502020204030204" pitchFamily="34" charset="0"/>
              </a:rPr>
              <a:t>Tisser des liens avec d’autres apprentissages ; </a:t>
            </a:r>
            <a:r>
              <a:rPr lang="fr-FR" dirty="0">
                <a:latin typeface="Calibri" panose="020F0502020204030204" pitchFamily="34" charset="0"/>
                <a:ea typeface="Calibri" panose="020F0502020204030204" pitchFamily="34" charset="0"/>
              </a:rPr>
              <a:t>faire référence à des apprentissages similaires réussis par l’enfant. </a:t>
            </a:r>
          </a:p>
          <a:p>
            <a:pPr marL="342900" lvl="0" indent="-342900">
              <a:spcBef>
                <a:spcPts val="40"/>
              </a:spcBef>
              <a:spcAft>
                <a:spcPts val="0"/>
              </a:spcAft>
              <a:buFont typeface="Calibri" panose="020F0502020204030204" pitchFamily="34" charset="0"/>
              <a:buChar char="-"/>
            </a:pPr>
            <a:r>
              <a:rPr lang="fr-FR" b="1" dirty="0">
                <a:latin typeface="Calibri" panose="020F0502020204030204" pitchFamily="34" charset="0"/>
                <a:ea typeface="Calibri" panose="020F0502020204030204" pitchFamily="34" charset="0"/>
              </a:rPr>
              <a:t>Valoriser les différentes stratégies </a:t>
            </a:r>
            <a:r>
              <a:rPr lang="fr-FR" dirty="0">
                <a:latin typeface="Calibri" panose="020F0502020204030204" pitchFamily="34" charset="0"/>
                <a:ea typeface="Calibri" panose="020F0502020204030204" pitchFamily="34" charset="0"/>
              </a:rPr>
              <a:t>mises en œuvre par les enfants ; s’essayer à d’autres stratégies ; apprendre des autres</a:t>
            </a:r>
            <a:r>
              <a:rPr lang="fr-FR" b="1" dirty="0">
                <a:latin typeface="Calibri" panose="020F0502020204030204" pitchFamily="34" charset="0"/>
                <a:ea typeface="Calibri" panose="020F0502020204030204" pitchFamily="34" charset="0"/>
              </a:rPr>
              <a:t> </a:t>
            </a:r>
            <a:r>
              <a:rPr lang="fr-FR" dirty="0">
                <a:latin typeface="Calibri" panose="020F0502020204030204" pitchFamily="34" charset="0"/>
                <a:ea typeface="Calibri" panose="020F0502020204030204" pitchFamily="34" charset="0"/>
              </a:rPr>
              <a:t>/V.I.P. Mireille Brigaudiot. </a:t>
            </a:r>
          </a:p>
          <a:p>
            <a:pPr marL="342900" lvl="0" indent="-342900">
              <a:spcBef>
                <a:spcPts val="40"/>
              </a:spcBef>
              <a:spcAft>
                <a:spcPts val="0"/>
              </a:spcAft>
              <a:buFont typeface="Calibri" panose="020F0502020204030204" pitchFamily="34" charset="0"/>
              <a:buChar char="-"/>
            </a:pPr>
            <a:r>
              <a:rPr lang="fr-FR" b="1" dirty="0">
                <a:latin typeface="Calibri" panose="020F0502020204030204" pitchFamily="34" charset="0"/>
                <a:ea typeface="Calibri" panose="020F0502020204030204" pitchFamily="34" charset="0"/>
              </a:rPr>
              <a:t>Passer par la médiation de la parole </a:t>
            </a:r>
            <a:r>
              <a:rPr lang="fr-FR" dirty="0">
                <a:latin typeface="Calibri" panose="020F0502020204030204" pitchFamily="34" charset="0"/>
                <a:ea typeface="Calibri" panose="020F0502020204030204" pitchFamily="34" charset="0"/>
              </a:rPr>
              <a:t>pour faire évoquer, faire décrire, faire réfléchir, dédramatiser l’erreur. </a:t>
            </a:r>
          </a:p>
          <a:p>
            <a:pPr marL="342900" lvl="0" indent="-342900">
              <a:spcBef>
                <a:spcPts val="40"/>
              </a:spcBef>
              <a:spcAft>
                <a:spcPts val="0"/>
              </a:spcAft>
              <a:buFont typeface="Calibri" panose="020F0502020204030204" pitchFamily="34" charset="0"/>
              <a:buChar char="-"/>
            </a:pPr>
            <a:r>
              <a:rPr lang="fr-FR" dirty="0">
                <a:latin typeface="Calibri" panose="020F0502020204030204" pitchFamily="34" charset="0"/>
                <a:ea typeface="Calibri" panose="020F0502020204030204" pitchFamily="34" charset="0"/>
              </a:rPr>
              <a:t> </a:t>
            </a:r>
            <a:r>
              <a:rPr lang="fr-FR" b="1" dirty="0">
                <a:latin typeface="Calibri" panose="020F0502020204030204" pitchFamily="34" charset="0"/>
                <a:ea typeface="Calibri" panose="020F0502020204030204" pitchFamily="34" charset="0"/>
              </a:rPr>
              <a:t>Recueillir des informations </a:t>
            </a:r>
            <a:r>
              <a:rPr lang="fr-FR" dirty="0">
                <a:latin typeface="Calibri" panose="020F0502020204030204" pitchFamily="34" charset="0"/>
                <a:ea typeface="Calibri" panose="020F0502020204030204" pitchFamily="34" charset="0"/>
              </a:rPr>
              <a:t>: observer ; enregistrer ; relever les progrès de l’enfant pour les apprentissages visés, et en particulier dans sa manière d’expliciter. </a:t>
            </a:r>
          </a:p>
        </p:txBody>
      </p:sp>
    </p:spTree>
    <p:extLst>
      <p:ext uri="{BB962C8B-B14F-4D97-AF65-F5344CB8AC3E}">
        <p14:creationId xmlns:p14="http://schemas.microsoft.com/office/powerpoint/2010/main" val="294474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B99D447B-FBDE-4D72-B8D7-074E2C3EB209}"/>
              </a:ext>
            </a:extLst>
          </p:cNvPr>
          <p:cNvSpPr/>
          <p:nvPr/>
        </p:nvSpPr>
        <p:spPr>
          <a:xfrm>
            <a:off x="7081674" y="1"/>
            <a:ext cx="3857768" cy="7928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000" b="1" dirty="0">
                <a:solidFill>
                  <a:srgbClr val="000000"/>
                </a:solidFill>
                <a:effectLst/>
                <a:latin typeface="Times New Roman" panose="02020603050405020304" pitchFamily="18" charset="0"/>
                <a:ea typeface="Calibri" panose="020F0502020204030204" pitchFamily="34" charset="0"/>
              </a:rPr>
              <a:t>L’explicitation en regroupement collectif </a:t>
            </a:r>
            <a:r>
              <a:rPr lang="fr-FR" sz="1200" b="1" dirty="0">
                <a:solidFill>
                  <a:srgbClr val="000000"/>
                </a:solidFill>
                <a:effectLst/>
                <a:latin typeface="Times New Roman" panose="02020603050405020304" pitchFamily="18" charset="0"/>
                <a:ea typeface="Calibri" panose="020F0502020204030204" pitchFamily="34" charset="0"/>
              </a:rPr>
              <a:t> </a:t>
            </a:r>
            <a:endParaRPr lang="fr-FR" sz="1100" dirty="0">
              <a:effectLst/>
              <a:latin typeface="Times New Roman" panose="02020603050405020304" pitchFamily="18" charset="0"/>
              <a:ea typeface="Times New Roman" panose="02020603050405020304" pitchFamily="18" charset="0"/>
            </a:endParaRPr>
          </a:p>
        </p:txBody>
      </p:sp>
      <p:pic>
        <p:nvPicPr>
          <p:cNvPr id="10" name="Image 9">
            <a:extLst>
              <a:ext uri="{FF2B5EF4-FFF2-40B4-BE49-F238E27FC236}">
                <a16:creationId xmlns:a16="http://schemas.microsoft.com/office/drawing/2014/main" id="{CD801B78-5972-41C1-9276-2C6472C30B66}"/>
              </a:ext>
            </a:extLst>
          </p:cNvPr>
          <p:cNvPicPr/>
          <p:nvPr/>
        </p:nvPicPr>
        <p:blipFill>
          <a:blip r:embed="rId2">
            <a:extLst>
              <a:ext uri="{28A0092B-C50C-407E-A947-70E740481C1C}">
                <a14:useLocalDpi xmlns:a14="http://schemas.microsoft.com/office/drawing/2010/main" val="0"/>
              </a:ext>
            </a:extLst>
          </a:blip>
          <a:stretch>
            <a:fillRect/>
          </a:stretch>
        </p:blipFill>
        <p:spPr>
          <a:xfrm>
            <a:off x="264045" y="792845"/>
            <a:ext cx="5185285" cy="6065155"/>
          </a:xfrm>
          <a:prstGeom prst="rect">
            <a:avLst/>
          </a:prstGeom>
        </p:spPr>
      </p:pic>
      <p:sp>
        <p:nvSpPr>
          <p:cNvPr id="7" name="Rectangle : coins arrondis 6">
            <a:extLst>
              <a:ext uri="{FF2B5EF4-FFF2-40B4-BE49-F238E27FC236}">
                <a16:creationId xmlns:a16="http://schemas.microsoft.com/office/drawing/2014/main" id="{02345278-BDB7-4A42-A01D-4DE7BD0B718F}"/>
              </a:ext>
            </a:extLst>
          </p:cNvPr>
          <p:cNvSpPr/>
          <p:nvPr/>
        </p:nvSpPr>
        <p:spPr>
          <a:xfrm>
            <a:off x="915972" y="0"/>
            <a:ext cx="3857768" cy="79284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000" b="1" dirty="0">
                <a:solidFill>
                  <a:srgbClr val="000000"/>
                </a:solidFill>
                <a:effectLst/>
                <a:latin typeface="Times New Roman" panose="02020603050405020304" pitchFamily="18" charset="0"/>
                <a:ea typeface="Calibri" panose="020F0502020204030204" pitchFamily="34" charset="0"/>
              </a:rPr>
              <a:t>L’atelier d’explicitation </a:t>
            </a:r>
            <a:r>
              <a:rPr lang="fr-FR" sz="1200" b="1" dirty="0">
                <a:solidFill>
                  <a:srgbClr val="000000"/>
                </a:solidFill>
                <a:effectLst/>
                <a:latin typeface="Times New Roman" panose="02020603050405020304" pitchFamily="18" charset="0"/>
                <a:ea typeface="Calibri" panose="020F0502020204030204" pitchFamily="34" charset="0"/>
              </a:rPr>
              <a:t> </a:t>
            </a:r>
            <a:endParaRPr lang="fr-FR" sz="1100" dirty="0">
              <a:effectLst/>
              <a:latin typeface="Times New Roman" panose="02020603050405020304" pitchFamily="18" charset="0"/>
              <a:ea typeface="Times New Roman" panose="02020603050405020304" pitchFamily="18" charset="0"/>
            </a:endParaRPr>
          </a:p>
        </p:txBody>
      </p:sp>
      <p:pic>
        <p:nvPicPr>
          <p:cNvPr id="11" name="Image 10">
            <a:extLst>
              <a:ext uri="{FF2B5EF4-FFF2-40B4-BE49-F238E27FC236}">
                <a16:creationId xmlns:a16="http://schemas.microsoft.com/office/drawing/2014/main" id="{2B751CD4-8412-4E0B-AC7C-7A70654A7141}"/>
              </a:ext>
            </a:extLst>
          </p:cNvPr>
          <p:cNvPicPr/>
          <p:nvPr/>
        </p:nvPicPr>
        <p:blipFill>
          <a:blip r:embed="rId3">
            <a:extLst>
              <a:ext uri="{28A0092B-C50C-407E-A947-70E740481C1C}">
                <a14:useLocalDpi xmlns:a14="http://schemas.microsoft.com/office/drawing/2010/main" val="0"/>
              </a:ext>
            </a:extLst>
          </a:blip>
          <a:stretch>
            <a:fillRect/>
          </a:stretch>
        </p:blipFill>
        <p:spPr>
          <a:xfrm>
            <a:off x="5979533" y="792845"/>
            <a:ext cx="5598748" cy="6065154"/>
          </a:xfrm>
          <a:prstGeom prst="rect">
            <a:avLst/>
          </a:prstGeom>
        </p:spPr>
      </p:pic>
    </p:spTree>
    <p:extLst>
      <p:ext uri="{BB962C8B-B14F-4D97-AF65-F5344CB8AC3E}">
        <p14:creationId xmlns:p14="http://schemas.microsoft.com/office/powerpoint/2010/main" val="110527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075F1B34-1D63-47A0-BC1E-28D1494AAD4B}"/>
              </a:ext>
            </a:extLst>
          </p:cNvPr>
          <p:cNvSpPr/>
          <p:nvPr/>
        </p:nvSpPr>
        <p:spPr>
          <a:xfrm>
            <a:off x="3626303" y="259439"/>
            <a:ext cx="7116536" cy="5560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400" b="1" dirty="0">
                <a:solidFill>
                  <a:srgbClr val="000000"/>
                </a:solidFill>
                <a:effectLst/>
                <a:latin typeface="Times New Roman" panose="02020603050405020304" pitchFamily="18" charset="0"/>
                <a:ea typeface="Calibri" panose="020F0502020204030204" pitchFamily="34" charset="0"/>
              </a:rPr>
              <a:t>Les boîtes inductrices pour engager l’explicitation </a:t>
            </a:r>
            <a:r>
              <a:rPr lang="fr-FR" sz="1200" b="1" dirty="0">
                <a:solidFill>
                  <a:srgbClr val="000000"/>
                </a:solidFill>
                <a:effectLst/>
                <a:latin typeface="Times New Roman" panose="02020603050405020304" pitchFamily="18" charset="0"/>
                <a:ea typeface="Calibri" panose="020F0502020204030204" pitchFamily="34" charset="0"/>
              </a:rPr>
              <a:t> </a:t>
            </a:r>
            <a:endParaRPr lang="fr-FR" sz="11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17F37E9-58E8-4EEE-BAC0-D10F4FFE0949}"/>
              </a:ext>
            </a:extLst>
          </p:cNvPr>
          <p:cNvSpPr/>
          <p:nvPr/>
        </p:nvSpPr>
        <p:spPr>
          <a:xfrm>
            <a:off x="347474" y="642647"/>
            <a:ext cx="2178610" cy="369332"/>
          </a:xfrm>
          <a:prstGeom prst="rect">
            <a:avLst/>
          </a:prstGeom>
        </p:spPr>
        <p:txBody>
          <a:bodyPr wrap="none">
            <a:spAutoFit/>
          </a:bodyPr>
          <a:lstStyle/>
          <a:p>
            <a:r>
              <a:rPr lang="fr-FR" b="1" dirty="0">
                <a:solidFill>
                  <a:srgbClr val="000000"/>
                </a:solidFill>
                <a:ea typeface="Calibri" panose="020F0502020204030204" pitchFamily="34" charset="0"/>
              </a:rPr>
              <a:t>- Boîtes des réussites</a:t>
            </a:r>
            <a:endParaRPr lang="fr-FR" dirty="0"/>
          </a:p>
        </p:txBody>
      </p:sp>
      <p:pic>
        <p:nvPicPr>
          <p:cNvPr id="8" name="Image 7">
            <a:extLst>
              <a:ext uri="{FF2B5EF4-FFF2-40B4-BE49-F238E27FC236}">
                <a16:creationId xmlns:a16="http://schemas.microsoft.com/office/drawing/2014/main" id="{F8D66793-30A1-48B5-8254-164C71C297F8}"/>
              </a:ext>
            </a:extLst>
          </p:cNvPr>
          <p:cNvPicPr/>
          <p:nvPr/>
        </p:nvPicPr>
        <p:blipFill>
          <a:blip r:embed="rId2"/>
          <a:stretch>
            <a:fillRect/>
          </a:stretch>
        </p:blipFill>
        <p:spPr>
          <a:xfrm>
            <a:off x="452488" y="1011979"/>
            <a:ext cx="10695082" cy="5586582"/>
          </a:xfrm>
          <a:prstGeom prst="rect">
            <a:avLst/>
          </a:prstGeom>
        </p:spPr>
      </p:pic>
    </p:spTree>
    <p:extLst>
      <p:ext uri="{BB962C8B-B14F-4D97-AF65-F5344CB8AC3E}">
        <p14:creationId xmlns:p14="http://schemas.microsoft.com/office/powerpoint/2010/main" val="240871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8" y="5506857"/>
            <a:ext cx="1474419" cy="986018"/>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451B1CE4-C4F5-496D-9235-420457B06BD6}"/>
              </a:ext>
            </a:extLst>
          </p:cNvPr>
          <p:cNvSpPr/>
          <p:nvPr/>
        </p:nvSpPr>
        <p:spPr>
          <a:xfrm>
            <a:off x="606581" y="365125"/>
            <a:ext cx="1996252" cy="369332"/>
          </a:xfrm>
          <a:prstGeom prst="rect">
            <a:avLst/>
          </a:prstGeom>
        </p:spPr>
        <p:txBody>
          <a:bodyPr wrap="none">
            <a:spAutoFit/>
          </a:bodyPr>
          <a:lstStyle/>
          <a:p>
            <a:r>
              <a:rPr lang="fr-FR" b="1" dirty="0">
                <a:solidFill>
                  <a:srgbClr val="000000"/>
                </a:solidFill>
                <a:ea typeface="Calibri" panose="020F0502020204030204" pitchFamily="34" charset="0"/>
              </a:rPr>
              <a:t>- Boîtes des savoirs</a:t>
            </a:r>
            <a:endParaRPr lang="fr-FR" dirty="0"/>
          </a:p>
        </p:txBody>
      </p:sp>
      <p:pic>
        <p:nvPicPr>
          <p:cNvPr id="6" name="Image 5">
            <a:extLst>
              <a:ext uri="{FF2B5EF4-FFF2-40B4-BE49-F238E27FC236}">
                <a16:creationId xmlns:a16="http://schemas.microsoft.com/office/drawing/2014/main" id="{41FA084E-6BF6-4071-87BA-96B4C25B5D51}"/>
              </a:ext>
            </a:extLst>
          </p:cNvPr>
          <p:cNvPicPr/>
          <p:nvPr/>
        </p:nvPicPr>
        <p:blipFill>
          <a:blip r:embed="rId3"/>
          <a:stretch>
            <a:fillRect/>
          </a:stretch>
        </p:blipFill>
        <p:spPr>
          <a:xfrm>
            <a:off x="2024742" y="650648"/>
            <a:ext cx="9753600" cy="5556704"/>
          </a:xfrm>
          <a:prstGeom prst="rect">
            <a:avLst/>
          </a:prstGeom>
        </p:spPr>
      </p:pic>
    </p:spTree>
    <p:extLst>
      <p:ext uri="{BB962C8B-B14F-4D97-AF65-F5344CB8AC3E}">
        <p14:creationId xmlns:p14="http://schemas.microsoft.com/office/powerpoint/2010/main" val="262810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7" y="5638800"/>
            <a:ext cx="1277121" cy="854075"/>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AA76FE04-0486-49FB-83A0-452CD7223589}"/>
              </a:ext>
            </a:extLst>
          </p:cNvPr>
          <p:cNvSpPr/>
          <p:nvPr/>
        </p:nvSpPr>
        <p:spPr>
          <a:xfrm>
            <a:off x="838199" y="365125"/>
            <a:ext cx="10330543" cy="646331"/>
          </a:xfrm>
          <a:prstGeom prst="rect">
            <a:avLst/>
          </a:prstGeom>
        </p:spPr>
        <p:txBody>
          <a:bodyPr wrap="square">
            <a:spAutoFit/>
          </a:bodyPr>
          <a:lstStyle/>
          <a:p>
            <a:pPr marL="342900" lvl="0" indent="-342900">
              <a:spcBef>
                <a:spcPts val="40"/>
              </a:spcBef>
              <a:spcAft>
                <a:spcPts val="0"/>
              </a:spcAft>
              <a:buFont typeface="Calibri" panose="020F0502020204030204" pitchFamily="34" charset="0"/>
              <a:buChar char="-"/>
            </a:pPr>
            <a:r>
              <a:rPr lang="fr-FR" b="1" dirty="0">
                <a:solidFill>
                  <a:srgbClr val="000000"/>
                </a:solidFill>
                <a:latin typeface="Calibri" panose="020F0502020204030204" pitchFamily="34" charset="0"/>
                <a:ea typeface="Calibri" panose="020F0502020204030204" pitchFamily="34" charset="0"/>
              </a:rPr>
              <a:t>Boîtes à raconter</a:t>
            </a:r>
            <a:endParaRPr lang="fr-FR" sz="1600" dirty="0">
              <a:effectLst/>
              <a:latin typeface="Calibri" panose="020F0502020204030204" pitchFamily="34" charset="0"/>
              <a:ea typeface="Calibri" panose="020F0502020204030204" pitchFamily="34" charset="0"/>
            </a:endParaRPr>
          </a:p>
          <a:p>
            <a:r>
              <a:rPr lang="fr-FR" b="1" dirty="0">
                <a:solidFill>
                  <a:srgbClr val="000000"/>
                </a:solidFill>
                <a:latin typeface="Times New Roman" panose="02020603050405020304" pitchFamily="18" charset="0"/>
                <a:ea typeface="Calibri" panose="020F0502020204030204" pitchFamily="34" charset="0"/>
              </a:rPr>
              <a:t>Projets Narramus : </a:t>
            </a:r>
            <a:r>
              <a:rPr lang="fr-FR" b="1" u="sng" dirty="0">
                <a:solidFill>
                  <a:srgbClr val="0563C1"/>
                </a:solidFill>
                <a:latin typeface="Times New Roman" panose="02020603050405020304" pitchFamily="18" charset="0"/>
                <a:ea typeface="Calibri" panose="020F0502020204030204" pitchFamily="34" charset="0"/>
                <a:hlinkClick r:id="rId3"/>
              </a:rPr>
              <a:t>https://centre-alain-savary.ens-lyon.fr/CAS/LECTURE-ECRITURE/narramus</a:t>
            </a:r>
            <a:endParaRPr lang="fr-FR" dirty="0"/>
          </a:p>
        </p:txBody>
      </p:sp>
      <p:pic>
        <p:nvPicPr>
          <p:cNvPr id="6" name="Image 5">
            <a:extLst>
              <a:ext uri="{FF2B5EF4-FFF2-40B4-BE49-F238E27FC236}">
                <a16:creationId xmlns:a16="http://schemas.microsoft.com/office/drawing/2014/main" id="{247BBFBE-2AC4-4F3C-A2E4-2E89280DA787}"/>
              </a:ext>
            </a:extLst>
          </p:cNvPr>
          <p:cNvPicPr/>
          <p:nvPr/>
        </p:nvPicPr>
        <p:blipFill>
          <a:blip r:embed="rId4"/>
          <a:stretch>
            <a:fillRect/>
          </a:stretch>
        </p:blipFill>
        <p:spPr>
          <a:xfrm>
            <a:off x="1741714" y="1219200"/>
            <a:ext cx="9666515" cy="4767943"/>
          </a:xfrm>
          <a:prstGeom prst="rect">
            <a:avLst/>
          </a:prstGeom>
        </p:spPr>
      </p:pic>
      <p:sp>
        <p:nvSpPr>
          <p:cNvPr id="7" name="Rectangle 6">
            <a:extLst>
              <a:ext uri="{FF2B5EF4-FFF2-40B4-BE49-F238E27FC236}">
                <a16:creationId xmlns:a16="http://schemas.microsoft.com/office/drawing/2014/main" id="{ACCAE1EA-6A61-4978-9CD0-863636B3F9CA}"/>
              </a:ext>
            </a:extLst>
          </p:cNvPr>
          <p:cNvSpPr/>
          <p:nvPr/>
        </p:nvSpPr>
        <p:spPr>
          <a:xfrm>
            <a:off x="1741714" y="5987143"/>
            <a:ext cx="10297885" cy="646331"/>
          </a:xfrm>
          <a:prstGeom prst="rect">
            <a:avLst/>
          </a:prstGeom>
        </p:spPr>
        <p:txBody>
          <a:bodyPr wrap="square">
            <a:spAutoFit/>
          </a:bodyPr>
          <a:lstStyle/>
          <a:p>
            <a:pPr marL="939800">
              <a:spcBef>
                <a:spcPts val="40"/>
              </a:spcBef>
              <a:spcAft>
                <a:spcPts val="0"/>
              </a:spcAft>
            </a:pPr>
            <a:r>
              <a:rPr lang="fr-FR" i="1" dirty="0">
                <a:solidFill>
                  <a:srgbClr val="000000"/>
                </a:solidFill>
                <a:latin typeface="Calibri" panose="020F0502020204030204" pitchFamily="34" charset="0"/>
                <a:ea typeface="Calibri" panose="020F0502020204030204" pitchFamily="34" charset="0"/>
              </a:rPr>
              <a:t>Liens actifs dans le document ‘’ Pédagogie de la réussite ‘’ groupe maternelle du bas Rhin (</a:t>
            </a:r>
            <a:r>
              <a:rPr lang="fr-FR" i="1" dirty="0" err="1">
                <a:solidFill>
                  <a:srgbClr val="000000"/>
                </a:solidFill>
                <a:latin typeface="Calibri" panose="020F0502020204030204" pitchFamily="34" charset="0"/>
                <a:ea typeface="Calibri" panose="020F0502020204030204" pitchFamily="34" charset="0"/>
              </a:rPr>
              <a:t>cf</a:t>
            </a:r>
            <a:r>
              <a:rPr lang="fr-FR" i="1" dirty="0">
                <a:solidFill>
                  <a:srgbClr val="000000"/>
                </a:solidFill>
                <a:latin typeface="Calibri" panose="020F0502020204030204" pitchFamily="34" charset="0"/>
                <a:ea typeface="Calibri" panose="020F0502020204030204" pitchFamily="34" charset="0"/>
              </a:rPr>
              <a:t> bibliographie – ressources)</a:t>
            </a:r>
            <a:endParaRPr lang="fr-FR"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7938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7" y="5582962"/>
            <a:ext cx="1474419" cy="986018"/>
          </a:xfrm>
          <a:prstGeom prst="rect">
            <a:avLst/>
          </a:prstGeom>
          <a:ln>
            <a:noFill/>
          </a:ln>
          <a:effectLst>
            <a:outerShdw blurRad="190500" algn="tl" rotWithShape="0">
              <a:srgbClr val="000000">
                <a:alpha val="70000"/>
              </a:srgbClr>
            </a:outerShdw>
          </a:effectLst>
        </p:spPr>
      </p:pic>
      <p:sp>
        <p:nvSpPr>
          <p:cNvPr id="5" name="Rectangle : coins arrondis 4">
            <a:extLst>
              <a:ext uri="{FF2B5EF4-FFF2-40B4-BE49-F238E27FC236}">
                <a16:creationId xmlns:a16="http://schemas.microsoft.com/office/drawing/2014/main" id="{3E68BE37-2C3B-4F9D-A6BB-39B69D0F0D3C}"/>
              </a:ext>
            </a:extLst>
          </p:cNvPr>
          <p:cNvSpPr/>
          <p:nvPr/>
        </p:nvSpPr>
        <p:spPr>
          <a:xfrm>
            <a:off x="677636" y="365125"/>
            <a:ext cx="7987393" cy="41864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2000" b="1" dirty="0">
                <a:solidFill>
                  <a:srgbClr val="000000"/>
                </a:solidFill>
                <a:effectLst/>
                <a:latin typeface="Times New Roman" panose="02020603050405020304" pitchFamily="18" charset="0"/>
                <a:ea typeface="Calibri" panose="020F0502020204030204" pitchFamily="34" charset="0"/>
              </a:rPr>
              <a:t>Intégrer l’explicitation dans une séance de classe :  numération PS   </a:t>
            </a:r>
            <a:endParaRPr lang="fr-FR" sz="2000" dirty="0">
              <a:effectLst/>
              <a:latin typeface="Times New Roman" panose="02020603050405020304" pitchFamily="18" charset="0"/>
              <a:ea typeface="Times New Roman" panose="02020603050405020304" pitchFamily="18" charset="0"/>
            </a:endParaRPr>
          </a:p>
        </p:txBody>
      </p:sp>
      <p:sp>
        <p:nvSpPr>
          <p:cNvPr id="6" name="Rectangle 5">
            <a:hlinkClick r:id="rId3"/>
            <a:extLst>
              <a:ext uri="{FF2B5EF4-FFF2-40B4-BE49-F238E27FC236}">
                <a16:creationId xmlns:a16="http://schemas.microsoft.com/office/drawing/2014/main" id="{0C0840D8-ED38-443C-B343-2C95F86CEC59}"/>
              </a:ext>
            </a:extLst>
          </p:cNvPr>
          <p:cNvSpPr/>
          <p:nvPr/>
        </p:nvSpPr>
        <p:spPr>
          <a:xfrm>
            <a:off x="239485" y="1081092"/>
            <a:ext cx="11386457" cy="861774"/>
          </a:xfrm>
          <a:prstGeom prst="rect">
            <a:avLst/>
          </a:prstGeom>
        </p:spPr>
        <p:txBody>
          <a:bodyPr wrap="square">
            <a:spAutoFit/>
          </a:bodyPr>
          <a:lstStyle/>
          <a:p>
            <a:pPr marL="939800">
              <a:spcBef>
                <a:spcPts val="40"/>
              </a:spcBef>
              <a:spcAft>
                <a:spcPts val="0"/>
              </a:spcAft>
            </a:pPr>
            <a:r>
              <a:rPr lang="fr-FR" b="1" dirty="0">
                <a:solidFill>
                  <a:srgbClr val="000000"/>
                </a:solidFill>
                <a:latin typeface="Calibri" panose="020F0502020204030204" pitchFamily="34" charset="0"/>
                <a:ea typeface="Calibri" panose="020F0502020204030204" pitchFamily="34" charset="0"/>
              </a:rPr>
              <a:t>Vidéos de la séance ‘’ les monstres ‘’ et vidéos réflexives avec l’enseignante</a:t>
            </a:r>
          </a:p>
          <a:p>
            <a:pPr marL="939800">
              <a:spcBef>
                <a:spcPts val="40"/>
              </a:spcBef>
              <a:spcAft>
                <a:spcPts val="0"/>
              </a:spcAft>
            </a:pPr>
            <a:r>
              <a:rPr lang="fr-FR" sz="1600" dirty="0">
                <a:effectLst/>
                <a:latin typeface="Calibri" panose="020F0502020204030204" pitchFamily="34" charset="0"/>
                <a:ea typeface="Calibri" panose="020F0502020204030204" pitchFamily="34" charset="0"/>
                <a:hlinkClick r:id="rId3"/>
              </a:rPr>
              <a:t>https://centre-alain-savary.ens-lyon.fr/CAS/mathematiques-en-education-prioritaire/premieres-annees-de-mathernelle-1/parcours-de-formation/passation-de-consignes</a:t>
            </a:r>
            <a:endParaRPr lang="fr-FR" sz="1600" dirty="0">
              <a:effectLst/>
              <a:latin typeface="Calibri" panose="020F0502020204030204" pitchFamily="34" charset="0"/>
              <a:ea typeface="Calibri" panose="020F0502020204030204" pitchFamily="34" charset="0"/>
            </a:endParaRPr>
          </a:p>
        </p:txBody>
      </p:sp>
      <p:sp>
        <p:nvSpPr>
          <p:cNvPr id="7" name="Rectangle : coins arrondis 6">
            <a:extLst>
              <a:ext uri="{FF2B5EF4-FFF2-40B4-BE49-F238E27FC236}">
                <a16:creationId xmlns:a16="http://schemas.microsoft.com/office/drawing/2014/main" id="{91844EE5-14D5-432F-8BA7-9E933057C134}"/>
              </a:ext>
            </a:extLst>
          </p:cNvPr>
          <p:cNvSpPr/>
          <p:nvPr/>
        </p:nvSpPr>
        <p:spPr>
          <a:xfrm>
            <a:off x="677636" y="2240188"/>
            <a:ext cx="9990363" cy="5465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fr-FR" sz="2000" b="1" dirty="0">
              <a:solidFill>
                <a:srgbClr val="000000"/>
              </a:solidFill>
              <a:effectLst/>
              <a:latin typeface="Times New Roman" panose="02020603050405020304" pitchFamily="18" charset="0"/>
              <a:ea typeface="Calibri" panose="020F0502020204030204" pitchFamily="34" charset="0"/>
            </a:endParaRPr>
          </a:p>
          <a:p>
            <a:pPr algn="ctr">
              <a:spcAft>
                <a:spcPts val="0"/>
              </a:spcAft>
            </a:pPr>
            <a:r>
              <a:rPr lang="fr-FR" sz="2000" b="1" dirty="0">
                <a:solidFill>
                  <a:srgbClr val="000000"/>
                </a:solidFill>
                <a:effectLst/>
                <a:latin typeface="Times New Roman" panose="02020603050405020304" pitchFamily="18" charset="0"/>
                <a:ea typeface="Calibri" panose="020F0502020204030204" pitchFamily="34" charset="0"/>
              </a:rPr>
              <a:t>Intégrer l’explicitation dans une séance de classe :  la pâte à papier MS - GS -Eduscol</a:t>
            </a:r>
            <a:endParaRPr lang="fr-FR" sz="2000" dirty="0">
              <a:effectLst/>
              <a:latin typeface="Times New Roman" panose="02020603050405020304" pitchFamily="18" charset="0"/>
              <a:ea typeface="Times New Roman" panose="02020603050405020304" pitchFamily="18" charset="0"/>
            </a:endParaRPr>
          </a:p>
          <a:p>
            <a:pPr algn="ctr">
              <a:spcAft>
                <a:spcPts val="0"/>
              </a:spcAft>
            </a:pPr>
            <a:r>
              <a:rPr lang="fr-FR" sz="2000" dirty="0">
                <a:effectLst/>
                <a:latin typeface="Times New Roman" panose="02020603050405020304" pitchFamily="18" charset="0"/>
                <a:ea typeface="Times New Roman" panose="02020603050405020304" pitchFamily="18" charset="0"/>
              </a:rPr>
              <a:t> </a:t>
            </a:r>
          </a:p>
        </p:txBody>
      </p:sp>
      <p:sp>
        <p:nvSpPr>
          <p:cNvPr id="8" name="Rectangle 7">
            <a:extLst>
              <a:ext uri="{FF2B5EF4-FFF2-40B4-BE49-F238E27FC236}">
                <a16:creationId xmlns:a16="http://schemas.microsoft.com/office/drawing/2014/main" id="{737A9540-2099-45BE-8A6C-CC0FB50D7612}"/>
              </a:ext>
            </a:extLst>
          </p:cNvPr>
          <p:cNvSpPr/>
          <p:nvPr/>
        </p:nvSpPr>
        <p:spPr>
          <a:xfrm>
            <a:off x="1349829" y="2986197"/>
            <a:ext cx="8882742" cy="1200329"/>
          </a:xfrm>
          <a:prstGeom prst="rect">
            <a:avLst/>
          </a:prstGeom>
        </p:spPr>
        <p:txBody>
          <a:bodyPr wrap="square">
            <a:spAutoFit/>
          </a:bodyPr>
          <a:lstStyle/>
          <a:p>
            <a:pPr>
              <a:spcAft>
                <a:spcPts val="0"/>
              </a:spcAft>
            </a:pPr>
            <a:r>
              <a:rPr lang="fr-FR" b="1">
                <a:solidFill>
                  <a:srgbClr val="000000"/>
                </a:solidFill>
                <a:latin typeface="Calibri" panose="020F0502020204030204" pitchFamily="34" charset="0"/>
                <a:ea typeface="Calibri" panose="020F0502020204030204" pitchFamily="34" charset="0"/>
              </a:rPr>
              <a:t> </a:t>
            </a:r>
            <a:r>
              <a:rPr lang="fr-FR">
                <a:solidFill>
                  <a:srgbClr val="6B3F9D"/>
                </a:solidFill>
                <a:latin typeface="Calibri" panose="020F0502020204030204" pitchFamily="34" charset="0"/>
                <a:ea typeface="Calibri" panose="020F0502020204030204" pitchFamily="34" charset="0"/>
              </a:rPr>
              <a:t>Mobiliser le langage dans toutes ses dimensions</a:t>
            </a:r>
            <a:endParaRPr lang="fr-FR" sz="1600">
              <a:effectLst/>
              <a:latin typeface="Times New Roman" panose="02020603050405020304" pitchFamily="18" charset="0"/>
              <a:ea typeface="Times New Roman" panose="02020603050405020304" pitchFamily="18" charset="0"/>
            </a:endParaRPr>
          </a:p>
          <a:p>
            <a:pPr marL="449580" indent="449580">
              <a:spcAft>
                <a:spcPts val="0"/>
              </a:spcAft>
            </a:pPr>
            <a:r>
              <a:rPr lang="fr-FR">
                <a:solidFill>
                  <a:srgbClr val="453CB4"/>
                </a:solidFill>
                <a:latin typeface="Calibri" panose="020F0502020204030204" pitchFamily="34" charset="0"/>
                <a:ea typeface="Calibri" panose="020F0502020204030204" pitchFamily="34" charset="0"/>
              </a:rPr>
              <a:t>Partie I - L’oral - Ressources pour la classe</a:t>
            </a:r>
            <a:endParaRPr lang="fr-FR" sz="1600">
              <a:effectLst/>
              <a:latin typeface="Times New Roman" panose="02020603050405020304" pitchFamily="18" charset="0"/>
              <a:ea typeface="Times New Roman" panose="02020603050405020304" pitchFamily="18" charset="0"/>
            </a:endParaRPr>
          </a:p>
          <a:p>
            <a:pPr marL="449580" indent="449580">
              <a:spcBef>
                <a:spcPts val="40"/>
              </a:spcBef>
              <a:spcAft>
                <a:spcPts val="0"/>
              </a:spcAft>
            </a:pPr>
            <a:r>
              <a:rPr lang="fr-FR">
                <a:solidFill>
                  <a:srgbClr val="453CB4"/>
                </a:solidFill>
                <a:latin typeface="Calibri" panose="020F0502020204030204" pitchFamily="34" charset="0"/>
                <a:ea typeface="Calibri" panose="020F0502020204030204" pitchFamily="34" charset="0"/>
                <a:cs typeface="Calibri" panose="020F0502020204030204" pitchFamily="34" charset="0"/>
              </a:rPr>
              <a:t>L’oral dans les situations des domaines d’apprentissage</a:t>
            </a:r>
            <a:endParaRPr lang="fr-FR" sz="1600">
              <a:effectLst/>
              <a:latin typeface="Calibri" panose="020F0502020204030204" pitchFamily="34" charset="0"/>
              <a:ea typeface="Calibri" panose="020F0502020204030204" pitchFamily="34" charset="0"/>
            </a:endParaRPr>
          </a:p>
          <a:p>
            <a:pPr marL="449580" indent="449580">
              <a:spcBef>
                <a:spcPts val="40"/>
              </a:spcBef>
              <a:spcAft>
                <a:spcPts val="0"/>
              </a:spcAft>
            </a:pPr>
            <a:r>
              <a:rPr lang="fr-FR" b="1">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fr-FR" dirty="0"/>
          </a:p>
        </p:txBody>
      </p:sp>
      <p:sp>
        <p:nvSpPr>
          <p:cNvPr id="9" name="Rectangle 8">
            <a:extLst>
              <a:ext uri="{FF2B5EF4-FFF2-40B4-BE49-F238E27FC236}">
                <a16:creationId xmlns:a16="http://schemas.microsoft.com/office/drawing/2014/main" id="{ABC8A357-D49F-41D5-8AC4-2B0C546C9AEF}"/>
              </a:ext>
            </a:extLst>
          </p:cNvPr>
          <p:cNvSpPr/>
          <p:nvPr/>
        </p:nvSpPr>
        <p:spPr>
          <a:xfrm>
            <a:off x="1150867" y="4071257"/>
            <a:ext cx="9691304" cy="369332"/>
          </a:xfrm>
          <a:prstGeom prst="rect">
            <a:avLst/>
          </a:prstGeom>
        </p:spPr>
        <p:txBody>
          <a:bodyPr wrap="square">
            <a:spAutoFit/>
          </a:bodyPr>
          <a:lstStyle/>
          <a:p>
            <a:r>
              <a:rPr lang="fr-FR" b="1" dirty="0">
                <a:solidFill>
                  <a:srgbClr val="000000"/>
                </a:solidFill>
                <a:latin typeface="Calibri" panose="020F0502020204030204" pitchFamily="34" charset="0"/>
                <a:ea typeface="Calibri" panose="020F0502020204030204" pitchFamily="34" charset="0"/>
              </a:rPr>
              <a:t>La pâte à papier :  </a:t>
            </a:r>
            <a:r>
              <a:rPr lang="fr-FR" b="1" dirty="0">
                <a:solidFill>
                  <a:srgbClr val="000000"/>
                </a:solidFill>
                <a:latin typeface="Calibri" panose="020F0502020204030204" pitchFamily="34" charset="0"/>
                <a:ea typeface="Calibri" panose="020F0502020204030204" pitchFamily="34" charset="0"/>
                <a:hlinkClick r:id="rId4" action="ppaction://hlinkfile"/>
              </a:rPr>
              <a:t>: https://eduscol.education.fr/document/13339/download</a:t>
            </a:r>
            <a:endParaRPr lang="fr-FR" dirty="0"/>
          </a:p>
        </p:txBody>
      </p:sp>
      <p:sp>
        <p:nvSpPr>
          <p:cNvPr id="10" name="Rectangle 9">
            <a:extLst>
              <a:ext uri="{FF2B5EF4-FFF2-40B4-BE49-F238E27FC236}">
                <a16:creationId xmlns:a16="http://schemas.microsoft.com/office/drawing/2014/main" id="{F1A4C648-D750-4187-A45B-28103A3A4AEA}"/>
              </a:ext>
            </a:extLst>
          </p:cNvPr>
          <p:cNvSpPr/>
          <p:nvPr/>
        </p:nvSpPr>
        <p:spPr>
          <a:xfrm>
            <a:off x="1349829" y="4701215"/>
            <a:ext cx="9691304" cy="923330"/>
          </a:xfrm>
          <a:prstGeom prst="rect">
            <a:avLst/>
          </a:prstGeom>
        </p:spPr>
        <p:txBody>
          <a:bodyPr wrap="square">
            <a:spAutoFit/>
          </a:bodyPr>
          <a:lstStyle/>
          <a:p>
            <a:r>
              <a:rPr lang="fr-FR" b="1" dirty="0">
                <a:solidFill>
                  <a:srgbClr val="000000"/>
                </a:solidFill>
                <a:latin typeface="Times New Roman" panose="02020603050405020304" pitchFamily="18" charset="0"/>
                <a:ea typeface="Calibri" panose="020F0502020204030204" pitchFamily="34" charset="0"/>
              </a:rPr>
              <a:t>Vidéo GS : </a:t>
            </a:r>
            <a:r>
              <a:rPr lang="fr-FR" b="1" dirty="0">
                <a:solidFill>
                  <a:srgbClr val="000000"/>
                </a:solidFill>
                <a:latin typeface="Times New Roman" panose="02020603050405020304" pitchFamily="18" charset="0"/>
                <a:ea typeface="Calibri" panose="020F0502020204030204" pitchFamily="34" charset="0"/>
                <a:hlinkClick r:id="rId5"/>
              </a:rPr>
              <a:t>http://videos.education.fr/MENESR/eduscol.education.fr/2015/DVDs/1999_paroles_langage/Paroles99_S5_representerrelater.mp4</a:t>
            </a:r>
            <a:r>
              <a:rPr lang="fr-FR" b="1" dirty="0">
                <a:solidFill>
                  <a:srgbClr val="000000"/>
                </a:solidFill>
                <a:latin typeface="Times New Roman" panose="02020603050405020304" pitchFamily="18" charset="0"/>
                <a:ea typeface="Calibri" panose="020F0502020204030204" pitchFamily="34" charset="0"/>
              </a:rPr>
              <a:t> </a:t>
            </a:r>
            <a:endParaRPr lang="fr-FR" dirty="0"/>
          </a:p>
        </p:txBody>
      </p:sp>
    </p:spTree>
    <p:extLst>
      <p:ext uri="{BB962C8B-B14F-4D97-AF65-F5344CB8AC3E}">
        <p14:creationId xmlns:p14="http://schemas.microsoft.com/office/powerpoint/2010/main" val="291231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AEAE10-0B03-4A73-BAFA-49B63A284F5E}"/>
              </a:ext>
            </a:extLst>
          </p:cNvPr>
          <p:cNvSpPr>
            <a:spLocks noGrp="1"/>
          </p:cNvSpPr>
          <p:nvPr>
            <p:ph idx="1"/>
          </p:nvPr>
        </p:nvSpPr>
        <p:spPr>
          <a:xfrm>
            <a:off x="668518" y="1509712"/>
            <a:ext cx="10515600" cy="4351338"/>
          </a:xfrm>
        </p:spPr>
        <p:txBody>
          <a:bodyPr/>
          <a:lstStyle/>
          <a:p>
            <a:r>
              <a:rPr lang="fr-FR" b="1" dirty="0"/>
              <a:t>Quid du déterminisme scolaire ? </a:t>
            </a:r>
            <a:endParaRPr lang="fr-FR" dirty="0"/>
          </a:p>
          <a:p>
            <a:pPr marL="0" indent="0">
              <a:buNone/>
            </a:pPr>
            <a:r>
              <a:rPr lang="fr-FR" dirty="0"/>
              <a:t>Des études des démarches d’enseignement les plus ‘’ performantes ‘’ (gestes professionnels experts – enseignement explicité) nous montrent le maintien d’une forme de </a:t>
            </a:r>
            <a:r>
              <a:rPr lang="fr-FR" b="1" dirty="0">
                <a:solidFill>
                  <a:schemeClr val="accent1"/>
                </a:solidFill>
              </a:rPr>
              <a:t>déterminisme scolaire</a:t>
            </a:r>
            <a:r>
              <a:rPr lang="fr-FR" dirty="0"/>
              <a:t>. </a:t>
            </a:r>
          </a:p>
          <a:p>
            <a:pPr marL="0" indent="0">
              <a:buNone/>
            </a:pPr>
            <a:endParaRPr lang="fr-FR" dirty="0"/>
          </a:p>
          <a:p>
            <a:pPr marL="0" indent="0">
              <a:buNone/>
            </a:pPr>
            <a:r>
              <a:rPr lang="fr-FR" dirty="0"/>
              <a:t>Des décalages importants subsistent entre élèves.</a:t>
            </a:r>
          </a:p>
          <a:p>
            <a:pPr marL="0" indent="0">
              <a:buNone/>
            </a:pPr>
            <a:r>
              <a:rPr lang="fr-FR" dirty="0"/>
              <a:t>		</a:t>
            </a:r>
          </a:p>
        </p:txBody>
      </p:sp>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278" y="5995447"/>
            <a:ext cx="909607" cy="608300"/>
          </a:xfrm>
          <a:prstGeom prst="rect">
            <a:avLst/>
          </a:prstGeom>
          <a:ln>
            <a:noFill/>
          </a:ln>
          <a:effectLst>
            <a:outerShdw blurRad="190500" algn="tl" rotWithShape="0">
              <a:srgbClr val="000000">
                <a:alpha val="70000"/>
              </a:srgbClr>
            </a:outerShdw>
          </a:effectLst>
        </p:spPr>
      </p:pic>
      <p:sp>
        <p:nvSpPr>
          <p:cNvPr id="5" name="Titre 1">
            <a:extLst>
              <a:ext uri="{FF2B5EF4-FFF2-40B4-BE49-F238E27FC236}">
                <a16:creationId xmlns:a16="http://schemas.microsoft.com/office/drawing/2014/main" id="{A2F1F412-FFAD-4A65-8973-25436CA58869}"/>
              </a:ext>
            </a:extLst>
          </p:cNvPr>
          <p:cNvSpPr txBox="1">
            <a:spLocks/>
          </p:cNvSpPr>
          <p:nvPr/>
        </p:nvSpPr>
        <p:spPr>
          <a:xfrm>
            <a:off x="574250" y="471263"/>
            <a:ext cx="10515600" cy="788761"/>
          </a:xfrm>
          <a:prstGeom prst="rect">
            <a:avLst/>
          </a:prstGeom>
          <a:solidFill>
            <a:srgbClr val="99CC0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fr-FR" b="1" dirty="0"/>
              <a:t>Enseignement explicite – Médiation cognitive</a:t>
            </a:r>
          </a:p>
        </p:txBody>
      </p:sp>
      <p:pic>
        <p:nvPicPr>
          <p:cNvPr id="8" name="Image 7">
            <a:extLst>
              <a:ext uri="{FF2B5EF4-FFF2-40B4-BE49-F238E27FC236}">
                <a16:creationId xmlns:a16="http://schemas.microsoft.com/office/drawing/2014/main" id="{2AB04359-D196-4D88-82B3-8539C1EA6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5135">
            <a:off x="8829323" y="4037993"/>
            <a:ext cx="1504494" cy="15044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66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058CBCB-D7A3-4BEF-A338-3B4D49109B9D}"/>
              </a:ext>
            </a:extLst>
          </p:cNvPr>
          <p:cNvPicPr>
            <a:picLocks noChangeAspect="1"/>
          </p:cNvPicPr>
          <p:nvPr/>
        </p:nvPicPr>
        <p:blipFill>
          <a:blip r:embed="rId2"/>
          <a:stretch>
            <a:fillRect/>
          </a:stretch>
        </p:blipFill>
        <p:spPr>
          <a:xfrm>
            <a:off x="6791" y="230957"/>
            <a:ext cx="12185209" cy="6627043"/>
          </a:xfrm>
          <a:prstGeom prst="rect">
            <a:avLst/>
          </a:prstGeom>
        </p:spPr>
      </p:pic>
    </p:spTree>
    <p:extLst>
      <p:ext uri="{BB962C8B-B14F-4D97-AF65-F5344CB8AC3E}">
        <p14:creationId xmlns:p14="http://schemas.microsoft.com/office/powerpoint/2010/main" val="314361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A70C8B2-1206-41CE-9BD9-FDA9D659E575}"/>
              </a:ext>
            </a:extLst>
          </p:cNvPr>
          <p:cNvPicPr>
            <a:picLocks noChangeAspect="1"/>
          </p:cNvPicPr>
          <p:nvPr/>
        </p:nvPicPr>
        <p:blipFill>
          <a:blip r:embed="rId2"/>
          <a:stretch>
            <a:fillRect/>
          </a:stretch>
        </p:blipFill>
        <p:spPr>
          <a:xfrm>
            <a:off x="0" y="219795"/>
            <a:ext cx="12094589" cy="6593398"/>
          </a:xfrm>
          <a:prstGeom prst="rect">
            <a:avLst/>
          </a:prstGeom>
        </p:spPr>
      </p:pic>
    </p:spTree>
    <p:extLst>
      <p:ext uri="{BB962C8B-B14F-4D97-AF65-F5344CB8AC3E}">
        <p14:creationId xmlns:p14="http://schemas.microsoft.com/office/powerpoint/2010/main" val="250299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252356A-00A3-477B-97B1-A5365FD92E34}"/>
              </a:ext>
            </a:extLst>
          </p:cNvPr>
          <p:cNvPicPr>
            <a:picLocks noChangeAspect="1"/>
          </p:cNvPicPr>
          <p:nvPr/>
        </p:nvPicPr>
        <p:blipFill>
          <a:blip r:embed="rId2"/>
          <a:stretch>
            <a:fillRect/>
          </a:stretch>
        </p:blipFill>
        <p:spPr>
          <a:xfrm rot="1405324">
            <a:off x="10808954" y="255518"/>
            <a:ext cx="1063363" cy="926784"/>
          </a:xfrm>
          <a:prstGeom prst="rect">
            <a:avLst/>
          </a:prstGeom>
          <a:ln>
            <a:noFill/>
          </a:ln>
          <a:effectLst>
            <a:outerShdw blurRad="190500" algn="tl" rotWithShape="0">
              <a:srgbClr val="000000">
                <a:alpha val="70000"/>
              </a:srgbClr>
            </a:outerShdw>
          </a:effectLst>
        </p:spPr>
      </p:pic>
      <p:sp>
        <p:nvSpPr>
          <p:cNvPr id="7" name="Titre 1">
            <a:extLst>
              <a:ext uri="{FF2B5EF4-FFF2-40B4-BE49-F238E27FC236}">
                <a16:creationId xmlns:a16="http://schemas.microsoft.com/office/drawing/2014/main" id="{A5F5B8BA-E069-4B9A-9403-90287B2D0D1E}"/>
              </a:ext>
            </a:extLst>
          </p:cNvPr>
          <p:cNvSpPr>
            <a:spLocks noGrp="1"/>
          </p:cNvSpPr>
          <p:nvPr>
            <p:ph type="title"/>
          </p:nvPr>
        </p:nvSpPr>
        <p:spPr>
          <a:xfrm>
            <a:off x="179293" y="174113"/>
            <a:ext cx="10515600" cy="1181351"/>
          </a:xfrm>
          <a:solidFill>
            <a:srgbClr val="99CC00"/>
          </a:solidFill>
        </p:spPr>
        <p:txBody>
          <a:bodyPr>
            <a:normAutofit fontScale="90000"/>
          </a:bodyPr>
          <a:lstStyle/>
          <a:p>
            <a:pPr marL="571500" indent="-571500">
              <a:buFont typeface="Wingdings" panose="05000000000000000000" pitchFamily="2" charset="2"/>
              <a:buChar char="Ø"/>
            </a:pPr>
            <a:r>
              <a:rPr lang="fr-FR" sz="4000" b="1" dirty="0"/>
              <a:t>1 – A partir d’une situation en classe maternelle</a:t>
            </a:r>
          </a:p>
        </p:txBody>
      </p:sp>
      <p:sp>
        <p:nvSpPr>
          <p:cNvPr id="5" name="Espace réservé du contenu 4">
            <a:extLst>
              <a:ext uri="{FF2B5EF4-FFF2-40B4-BE49-F238E27FC236}">
                <a16:creationId xmlns:a16="http://schemas.microsoft.com/office/drawing/2014/main" id="{993FD44A-AC33-410B-8E5A-0C59B7C2C076}"/>
              </a:ext>
            </a:extLst>
          </p:cNvPr>
          <p:cNvSpPr>
            <a:spLocks noGrp="1"/>
          </p:cNvSpPr>
          <p:nvPr>
            <p:ph idx="1"/>
          </p:nvPr>
        </p:nvSpPr>
        <p:spPr>
          <a:xfrm>
            <a:off x="649028" y="6035840"/>
            <a:ext cx="10515600" cy="531076"/>
          </a:xfrm>
        </p:spPr>
        <p:txBody>
          <a:bodyPr>
            <a:normAutofit/>
          </a:bodyPr>
          <a:lstStyle/>
          <a:p>
            <a:r>
              <a:rPr lang="fr-FR" sz="2000" dirty="0">
                <a:hlinkClick r:id="rId3"/>
              </a:rPr>
              <a:t>https://site.ac-martinique.fr/pole-maternelle/lenseignement-explicite/</a:t>
            </a:r>
            <a:endParaRPr lang="fr-FR" sz="2000" dirty="0"/>
          </a:p>
        </p:txBody>
      </p:sp>
      <p:sp>
        <p:nvSpPr>
          <p:cNvPr id="10" name="ZoneTexte 9">
            <a:extLst>
              <a:ext uri="{FF2B5EF4-FFF2-40B4-BE49-F238E27FC236}">
                <a16:creationId xmlns:a16="http://schemas.microsoft.com/office/drawing/2014/main" id="{8B08151C-0B34-42E6-8D5F-70805B1A9417}"/>
              </a:ext>
            </a:extLst>
          </p:cNvPr>
          <p:cNvSpPr txBox="1"/>
          <p:nvPr/>
        </p:nvSpPr>
        <p:spPr>
          <a:xfrm>
            <a:off x="6443347" y="1613118"/>
            <a:ext cx="5382705" cy="1815882"/>
          </a:xfrm>
          <a:prstGeom prst="rect">
            <a:avLst/>
          </a:prstGeom>
          <a:solidFill>
            <a:schemeClr val="tx2">
              <a:lumMod val="40000"/>
              <a:lumOff val="60000"/>
            </a:schemeClr>
          </a:solidFill>
        </p:spPr>
        <p:txBody>
          <a:bodyPr wrap="square">
            <a:spAutoFit/>
          </a:bodyPr>
          <a:lstStyle/>
          <a:p>
            <a:pPr algn="ctr"/>
            <a:r>
              <a:rPr lang="fr-FR" sz="2800" b="1" dirty="0"/>
              <a:t>Consigne:</a:t>
            </a:r>
          </a:p>
          <a:p>
            <a:pPr algn="ctr"/>
            <a:r>
              <a:rPr lang="fr-FR" sz="2800" i="1" dirty="0"/>
              <a:t>Observez, notez les gestes professionnels et les formulations de l’enseignante. </a:t>
            </a:r>
          </a:p>
        </p:txBody>
      </p:sp>
      <p:pic>
        <p:nvPicPr>
          <p:cNvPr id="4" name="Image 3" descr="Une image contenant personne, intérieur, Visage humain, habits&#10;&#10;Description générée automatiquement">
            <a:extLst>
              <a:ext uri="{FF2B5EF4-FFF2-40B4-BE49-F238E27FC236}">
                <a16:creationId xmlns:a16="http://schemas.microsoft.com/office/drawing/2014/main" id="{233F288D-18CF-F665-1A40-D5951D79B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6" y="2001271"/>
            <a:ext cx="4764581" cy="3698638"/>
          </a:xfrm>
          <a:prstGeom prst="rect">
            <a:avLst/>
          </a:prstGeom>
        </p:spPr>
      </p:pic>
    </p:spTree>
    <p:extLst>
      <p:ext uri="{BB962C8B-B14F-4D97-AF65-F5344CB8AC3E}">
        <p14:creationId xmlns:p14="http://schemas.microsoft.com/office/powerpoint/2010/main" val="3027904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850A936-BE77-4397-BD9F-4243725FB319}"/>
              </a:ext>
            </a:extLst>
          </p:cNvPr>
          <p:cNvSpPr txBox="1">
            <a:spLocks noGrp="1"/>
          </p:cNvSpPr>
          <p:nvPr>
            <p:ph type="title"/>
          </p:nvPr>
        </p:nvSpPr>
        <p:spPr>
          <a:xfrm>
            <a:off x="838200" y="365125"/>
            <a:ext cx="10515600" cy="1325563"/>
          </a:xfrm>
          <a:prstGeom prst="rect">
            <a:avLst/>
          </a:prstGeom>
          <a:solidFill>
            <a:srgbClr val="99CC0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fr-FR" b="1" dirty="0"/>
              <a:t>Problématique pour la suite </a:t>
            </a:r>
          </a:p>
        </p:txBody>
      </p:sp>
      <p:sp>
        <p:nvSpPr>
          <p:cNvPr id="3" name="Espace réservé du contenu 2">
            <a:extLst>
              <a:ext uri="{FF2B5EF4-FFF2-40B4-BE49-F238E27FC236}">
                <a16:creationId xmlns:a16="http://schemas.microsoft.com/office/drawing/2014/main" id="{DC761375-5772-406F-BC3B-2CD568C9F0AF}"/>
              </a:ext>
            </a:extLst>
          </p:cNvPr>
          <p:cNvSpPr>
            <a:spLocks noGrp="1"/>
          </p:cNvSpPr>
          <p:nvPr>
            <p:ph idx="1"/>
          </p:nvPr>
        </p:nvSpPr>
        <p:spPr/>
        <p:txBody>
          <a:bodyPr/>
          <a:lstStyle/>
          <a:p>
            <a:pPr marL="0" indent="0">
              <a:buNone/>
            </a:pPr>
            <a:r>
              <a:rPr lang="fr-FR" dirty="0"/>
              <a:t>C’est donc bien les « dispositions » des élèves qu’il faudra interroger quand le contexte d’apprentissage est de qualité.</a:t>
            </a:r>
          </a:p>
          <a:p>
            <a:pPr marL="0" indent="0">
              <a:buNone/>
            </a:pPr>
            <a:endParaRPr lang="fr-FR" dirty="0"/>
          </a:p>
          <a:p>
            <a:pPr marL="0" indent="0">
              <a:buNone/>
            </a:pPr>
            <a:r>
              <a:rPr lang="fr-FR" sz="3200" b="1" dirty="0">
                <a:solidFill>
                  <a:schemeClr val="accent1"/>
                </a:solidFill>
              </a:rPr>
              <a:t>Comment s’assurer que tous les élèves </a:t>
            </a:r>
            <a:r>
              <a:rPr lang="fr-FR" sz="3200" b="1">
                <a:solidFill>
                  <a:schemeClr val="accent1"/>
                </a:solidFill>
              </a:rPr>
              <a:t>soient bien disposés, c’est-à-dire « </a:t>
            </a:r>
            <a:r>
              <a:rPr lang="fr-FR" sz="3200" b="1" dirty="0">
                <a:solidFill>
                  <a:schemeClr val="accent1"/>
                </a:solidFill>
              </a:rPr>
              <a:t>équipés » du bagage (cognitif, psycho-affectif…)   indispensable pour tirer profit du contexte ?</a:t>
            </a:r>
          </a:p>
        </p:txBody>
      </p:sp>
      <p:pic>
        <p:nvPicPr>
          <p:cNvPr id="4" name="Image 3">
            <a:extLst>
              <a:ext uri="{FF2B5EF4-FFF2-40B4-BE49-F238E27FC236}">
                <a16:creationId xmlns:a16="http://schemas.microsoft.com/office/drawing/2014/main" id="{14382994-0266-4D8B-908A-259CFA39152B}"/>
              </a:ext>
            </a:extLst>
          </p:cNvPr>
          <p:cNvPicPr>
            <a:picLocks noChangeAspect="1"/>
          </p:cNvPicPr>
          <p:nvPr/>
        </p:nvPicPr>
        <p:blipFill>
          <a:blip r:embed="rId2"/>
          <a:stretch>
            <a:fillRect/>
          </a:stretch>
        </p:blipFill>
        <p:spPr>
          <a:xfrm>
            <a:off x="9810232" y="433859"/>
            <a:ext cx="1702667" cy="13242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6256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AEAE10-0B03-4A73-BAFA-49B63A284F5E}"/>
              </a:ext>
            </a:extLst>
          </p:cNvPr>
          <p:cNvSpPr>
            <a:spLocks noGrp="1"/>
          </p:cNvSpPr>
          <p:nvPr>
            <p:ph idx="1"/>
          </p:nvPr>
        </p:nvSpPr>
        <p:spPr>
          <a:xfrm>
            <a:off x="838200" y="1276690"/>
            <a:ext cx="10515600" cy="4304620"/>
          </a:xfrm>
        </p:spPr>
        <p:txBody>
          <a:bodyPr>
            <a:normAutofit fontScale="85000" lnSpcReduction="20000"/>
          </a:bodyPr>
          <a:lstStyle/>
          <a:p>
            <a:pPr lvl="0"/>
            <a:r>
              <a:rPr lang="fr-FR" dirty="0">
                <a:hlinkClick r:id="rId2"/>
              </a:rPr>
              <a:t>Enseigner plus explicitement : Centre Alain Savary – IFE Lyon</a:t>
            </a:r>
            <a:endParaRPr lang="fr-FR" dirty="0"/>
          </a:p>
          <a:p>
            <a:pPr marL="0" indent="0">
              <a:buNone/>
            </a:pPr>
            <a:r>
              <a:rPr lang="fr-FR" dirty="0"/>
              <a:t>                   </a:t>
            </a:r>
          </a:p>
          <a:p>
            <a:pPr lvl="0"/>
            <a:r>
              <a:rPr lang="fr-FR" dirty="0">
                <a:hlinkClick r:id="rId3"/>
              </a:rPr>
              <a:t>Enseigner plus explicitement dossier ressource : Centre Alain Savary – IFE Lyon</a:t>
            </a:r>
            <a:endParaRPr lang="fr-FR" dirty="0"/>
          </a:p>
          <a:p>
            <a:pPr lvl="0"/>
            <a:endParaRPr lang="fr-FR" dirty="0"/>
          </a:p>
          <a:p>
            <a:pPr lvl="0"/>
            <a:r>
              <a:rPr lang="fr-FR" dirty="0">
                <a:hlinkClick r:id="rId4"/>
              </a:rPr>
              <a:t>Expliciter les consignes au cycle 1 : Centre  Alain Savary – IFE Lyon</a:t>
            </a:r>
            <a:endParaRPr lang="fr-FR" dirty="0"/>
          </a:p>
          <a:p>
            <a:pPr lvl="0"/>
            <a:endParaRPr lang="fr-FR" dirty="0"/>
          </a:p>
          <a:p>
            <a:pPr lvl="0"/>
            <a:r>
              <a:rPr lang="fr-FR" dirty="0">
                <a:hlinkClick r:id="rId5"/>
              </a:rPr>
              <a:t>Mobiliser le langage dans toutes ses dimensions – l’oral dans les situations d’apprentissage Eduscol : </a:t>
            </a:r>
            <a:endParaRPr lang="fr-FR" dirty="0"/>
          </a:p>
          <a:p>
            <a:pPr marL="0" indent="0">
              <a:buNone/>
            </a:pPr>
            <a:endParaRPr lang="fr-FR" dirty="0"/>
          </a:p>
          <a:p>
            <a:pPr lvl="0"/>
            <a:r>
              <a:rPr lang="fr-FR" dirty="0">
                <a:hlinkClick r:id="rId6"/>
              </a:rPr>
              <a:t>Pédagogie de la réussite : Académie de Strasbourg : Des pratiques d’explicitation pour former des enfants réflexifs</a:t>
            </a:r>
            <a:endParaRPr lang="fr-FR" dirty="0"/>
          </a:p>
        </p:txBody>
      </p:sp>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658" y="5506857"/>
            <a:ext cx="1474419" cy="986018"/>
          </a:xfrm>
          <a:prstGeom prst="rect">
            <a:avLst/>
          </a:prstGeom>
          <a:ln>
            <a:noFill/>
          </a:ln>
          <a:effectLst>
            <a:outerShdw blurRad="190500" algn="tl" rotWithShape="0">
              <a:srgbClr val="000000">
                <a:alpha val="70000"/>
              </a:srgbClr>
            </a:outerShdw>
          </a:effectLst>
        </p:spPr>
      </p:pic>
      <p:sp>
        <p:nvSpPr>
          <p:cNvPr id="5" name="Titre 1">
            <a:extLst>
              <a:ext uri="{FF2B5EF4-FFF2-40B4-BE49-F238E27FC236}">
                <a16:creationId xmlns:a16="http://schemas.microsoft.com/office/drawing/2014/main" id="{19C1C58A-129A-49F6-98EA-3B889AFDFB46}"/>
              </a:ext>
            </a:extLst>
          </p:cNvPr>
          <p:cNvSpPr txBox="1">
            <a:spLocks/>
          </p:cNvSpPr>
          <p:nvPr/>
        </p:nvSpPr>
        <p:spPr>
          <a:xfrm>
            <a:off x="838200" y="365125"/>
            <a:ext cx="10515600" cy="788761"/>
          </a:xfrm>
          <a:prstGeom prst="rect">
            <a:avLst/>
          </a:prstGeom>
          <a:solidFill>
            <a:srgbClr val="99CC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fr-FR" dirty="0"/>
              <a:t>Bibliographie- supports pédagogiques : </a:t>
            </a:r>
          </a:p>
        </p:txBody>
      </p:sp>
    </p:spTree>
    <p:extLst>
      <p:ext uri="{BB962C8B-B14F-4D97-AF65-F5344CB8AC3E}">
        <p14:creationId xmlns:p14="http://schemas.microsoft.com/office/powerpoint/2010/main" val="16924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symbole, Graphique, logo, cercle&#10;&#10;Description générée automatiquement">
            <a:extLst>
              <a:ext uri="{FF2B5EF4-FFF2-40B4-BE49-F238E27FC236}">
                <a16:creationId xmlns:a16="http://schemas.microsoft.com/office/drawing/2014/main" id="{A252356A-00A3-477B-97B1-A5365FD92E34}"/>
              </a:ext>
            </a:extLst>
          </p:cNvPr>
          <p:cNvPicPr>
            <a:picLocks noChangeAspect="1"/>
          </p:cNvPicPr>
          <p:nvPr/>
        </p:nvPicPr>
        <p:blipFill>
          <a:blip r:embed="rId2"/>
          <a:stretch>
            <a:fillRect/>
          </a:stretch>
        </p:blipFill>
        <p:spPr>
          <a:xfrm rot="1405324">
            <a:off x="10808954" y="255518"/>
            <a:ext cx="1063363" cy="926784"/>
          </a:xfrm>
          <a:prstGeom prst="rect">
            <a:avLst/>
          </a:prstGeom>
          <a:ln>
            <a:noFill/>
          </a:ln>
          <a:effectLst>
            <a:outerShdw blurRad="190500" algn="tl" rotWithShape="0">
              <a:srgbClr val="000000">
                <a:alpha val="70000"/>
              </a:srgbClr>
            </a:outerShdw>
          </a:effectLst>
        </p:spPr>
      </p:pic>
      <p:sp>
        <p:nvSpPr>
          <p:cNvPr id="7" name="Titre 1">
            <a:extLst>
              <a:ext uri="{FF2B5EF4-FFF2-40B4-BE49-F238E27FC236}">
                <a16:creationId xmlns:a16="http://schemas.microsoft.com/office/drawing/2014/main" id="{A5F5B8BA-E069-4B9A-9403-90287B2D0D1E}"/>
              </a:ext>
            </a:extLst>
          </p:cNvPr>
          <p:cNvSpPr>
            <a:spLocks noGrp="1"/>
          </p:cNvSpPr>
          <p:nvPr>
            <p:ph type="title"/>
          </p:nvPr>
        </p:nvSpPr>
        <p:spPr>
          <a:xfrm>
            <a:off x="179293" y="174113"/>
            <a:ext cx="10515600" cy="788761"/>
          </a:xfrm>
          <a:solidFill>
            <a:srgbClr val="99CC00"/>
          </a:solidFill>
        </p:spPr>
        <p:txBody>
          <a:bodyPr>
            <a:normAutofit/>
          </a:bodyPr>
          <a:lstStyle/>
          <a:p>
            <a:r>
              <a:rPr lang="fr-FR" sz="4000" b="1" dirty="0"/>
              <a:t>A partir d’une situation en classe maternelle</a:t>
            </a:r>
          </a:p>
        </p:txBody>
      </p:sp>
      <p:graphicFrame>
        <p:nvGraphicFramePr>
          <p:cNvPr id="9" name="ZoneTexte 5">
            <a:extLst>
              <a:ext uri="{FF2B5EF4-FFF2-40B4-BE49-F238E27FC236}">
                <a16:creationId xmlns:a16="http://schemas.microsoft.com/office/drawing/2014/main" id="{ACC8C2A7-1ECF-E82E-84ED-14D4988868F3}"/>
              </a:ext>
            </a:extLst>
          </p:cNvPr>
          <p:cNvGraphicFramePr/>
          <p:nvPr/>
        </p:nvGraphicFramePr>
        <p:xfrm>
          <a:off x="1232915" y="1969055"/>
          <a:ext cx="9726169"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41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498A9-9C20-4A58-80DF-DA2CB9A93FA1}"/>
              </a:ext>
            </a:extLst>
          </p:cNvPr>
          <p:cNvSpPr>
            <a:spLocks noGrp="1"/>
          </p:cNvSpPr>
          <p:nvPr>
            <p:ph type="title"/>
          </p:nvPr>
        </p:nvSpPr>
        <p:spPr>
          <a:xfrm>
            <a:off x="838200" y="365125"/>
            <a:ext cx="10515600" cy="986018"/>
          </a:xfrm>
          <a:solidFill>
            <a:srgbClr val="99CC00"/>
          </a:solidFill>
        </p:spPr>
        <p:txBody>
          <a:bodyPr>
            <a:normAutofit fontScale="90000"/>
          </a:bodyPr>
          <a:lstStyle/>
          <a:p>
            <a:pPr marL="571500" indent="-571500">
              <a:buFont typeface="Wingdings" panose="05000000000000000000" pitchFamily="2" charset="2"/>
              <a:buChar char="Ø"/>
            </a:pPr>
            <a:r>
              <a:rPr lang="fr-FR" sz="4000" b="1" dirty="0"/>
              <a:t>2 – Enseignement explicite </a:t>
            </a:r>
            <a:br>
              <a:rPr lang="fr-FR" sz="4000" b="1" dirty="0"/>
            </a:br>
            <a:r>
              <a:rPr lang="fr-FR" sz="4000" b="1" dirty="0"/>
              <a:t>Le prescrit  : textes et programmes </a:t>
            </a:r>
          </a:p>
        </p:txBody>
      </p:sp>
      <p:sp>
        <p:nvSpPr>
          <p:cNvPr id="3" name="Espace réservé du contenu 2">
            <a:extLst>
              <a:ext uri="{FF2B5EF4-FFF2-40B4-BE49-F238E27FC236}">
                <a16:creationId xmlns:a16="http://schemas.microsoft.com/office/drawing/2014/main" id="{505C0D0D-C74B-4405-B21C-880D8274BFFF}"/>
              </a:ext>
            </a:extLst>
          </p:cNvPr>
          <p:cNvSpPr>
            <a:spLocks noGrp="1"/>
          </p:cNvSpPr>
          <p:nvPr>
            <p:ph idx="1"/>
          </p:nvPr>
        </p:nvSpPr>
        <p:spPr>
          <a:xfrm>
            <a:off x="838200" y="1527727"/>
            <a:ext cx="9899822" cy="986018"/>
          </a:xfrm>
        </p:spPr>
        <p:txBody>
          <a:bodyPr>
            <a:normAutofit lnSpcReduction="10000"/>
          </a:bodyPr>
          <a:lstStyle/>
          <a:p>
            <a:r>
              <a:rPr lang="fr-FR" sz="2000" b="1" u="sng" dirty="0"/>
              <a:t>EDUCATION PRIORITAIRE :</a:t>
            </a:r>
            <a:endParaRPr lang="fr-FR" sz="2000" dirty="0"/>
          </a:p>
          <a:p>
            <a:pPr marL="0" indent="0">
              <a:buNone/>
            </a:pPr>
            <a:r>
              <a:rPr lang="fr-FR" sz="2000" dirty="0"/>
              <a:t>Axe 1 : Garantir l’acquisition du « Lire, écrire, parler » et enseigner plus explicitement les compétences que l’école requiert pour assurer la maîtrise du socle commun</a:t>
            </a:r>
          </a:p>
          <a:p>
            <a:endParaRPr lang="fr-FR" sz="2000" dirty="0"/>
          </a:p>
        </p:txBody>
      </p:sp>
      <p:pic>
        <p:nvPicPr>
          <p:cNvPr id="4" name="Image 3">
            <a:extLst>
              <a:ext uri="{FF2B5EF4-FFF2-40B4-BE49-F238E27FC236}">
                <a16:creationId xmlns:a16="http://schemas.microsoft.com/office/drawing/2014/main" id="{D230FF51-DA6D-45A0-A798-076012D04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58" y="5506857"/>
            <a:ext cx="1474419" cy="986018"/>
          </a:xfrm>
          <a:prstGeom prst="rect">
            <a:avLst/>
          </a:prstGeom>
          <a:ln>
            <a:noFill/>
          </a:ln>
          <a:effectLst>
            <a:outerShdw blurRad="190500" algn="tl" rotWithShape="0">
              <a:srgbClr val="000000">
                <a:alpha val="70000"/>
              </a:srgbClr>
            </a:outerShdw>
          </a:effectLst>
        </p:spPr>
      </p:pic>
      <p:pic>
        <p:nvPicPr>
          <p:cNvPr id="5" name="Image 4">
            <a:extLst>
              <a:ext uri="{FF2B5EF4-FFF2-40B4-BE49-F238E27FC236}">
                <a16:creationId xmlns:a16="http://schemas.microsoft.com/office/drawing/2014/main" id="{1BC68119-06C4-4116-89DC-27ABF2BD5DC6}"/>
              </a:ext>
            </a:extLst>
          </p:cNvPr>
          <p:cNvPicPr/>
          <p:nvPr/>
        </p:nvPicPr>
        <p:blipFill>
          <a:blip r:embed="rId3"/>
          <a:stretch>
            <a:fillRect/>
          </a:stretch>
        </p:blipFill>
        <p:spPr>
          <a:xfrm>
            <a:off x="2431051" y="3105648"/>
            <a:ext cx="7605577" cy="3387227"/>
          </a:xfrm>
          <a:prstGeom prst="rect">
            <a:avLst/>
          </a:prstGeom>
        </p:spPr>
      </p:pic>
      <p:pic>
        <p:nvPicPr>
          <p:cNvPr id="6" name="Image 5">
            <a:extLst>
              <a:ext uri="{FF2B5EF4-FFF2-40B4-BE49-F238E27FC236}">
                <a16:creationId xmlns:a16="http://schemas.microsoft.com/office/drawing/2014/main" id="{0BFE414E-16FE-4C12-8CB5-B52595EE092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56441" y="2630305"/>
            <a:ext cx="997359" cy="1506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185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195A0B-1801-440C-8191-8A2D326264C9}"/>
              </a:ext>
            </a:extLst>
          </p:cNvPr>
          <p:cNvPicPr/>
          <p:nvPr/>
        </p:nvPicPr>
        <p:blipFill>
          <a:blip r:embed="rId2">
            <a:extLst>
              <a:ext uri="{28A0092B-C50C-407E-A947-70E740481C1C}">
                <a14:useLocalDpi xmlns:a14="http://schemas.microsoft.com/office/drawing/2010/main" val="0"/>
              </a:ext>
            </a:extLst>
          </a:blip>
          <a:stretch>
            <a:fillRect/>
          </a:stretch>
        </p:blipFill>
        <p:spPr>
          <a:xfrm>
            <a:off x="1216058" y="886120"/>
            <a:ext cx="10434081" cy="5495403"/>
          </a:xfrm>
          <a:prstGeom prst="rect">
            <a:avLst/>
          </a:prstGeom>
        </p:spPr>
      </p:pic>
      <p:sp>
        <p:nvSpPr>
          <p:cNvPr id="3" name="Espace réservé du contenu 2">
            <a:extLst>
              <a:ext uri="{FF2B5EF4-FFF2-40B4-BE49-F238E27FC236}">
                <a16:creationId xmlns:a16="http://schemas.microsoft.com/office/drawing/2014/main" id="{4DD4C84C-37F2-4561-83AC-296673C592F6}"/>
              </a:ext>
            </a:extLst>
          </p:cNvPr>
          <p:cNvSpPr>
            <a:spLocks noGrp="1"/>
          </p:cNvSpPr>
          <p:nvPr>
            <p:ph idx="1"/>
          </p:nvPr>
        </p:nvSpPr>
        <p:spPr>
          <a:xfrm>
            <a:off x="685800" y="365125"/>
            <a:ext cx="10515600" cy="5905046"/>
          </a:xfrm>
        </p:spPr>
        <p:txBody>
          <a:bodyPr/>
          <a:lstStyle/>
          <a:p>
            <a:r>
              <a:rPr lang="fr-FR" b="1" u="sng" dirty="0"/>
              <a:t>PROGRAMMES ECOLE MATERNELLE 2015 : </a:t>
            </a:r>
            <a:endParaRPr lang="fr-FR" dirty="0"/>
          </a:p>
          <a:p>
            <a:endParaRPr lang="fr-FR" dirty="0"/>
          </a:p>
        </p:txBody>
      </p:sp>
      <p:pic>
        <p:nvPicPr>
          <p:cNvPr id="4" name="Image 3">
            <a:extLst>
              <a:ext uri="{FF2B5EF4-FFF2-40B4-BE49-F238E27FC236}">
                <a16:creationId xmlns:a16="http://schemas.microsoft.com/office/drawing/2014/main" id="{279CE1CA-F5A9-40C5-9E90-6D223EA92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5688" y="6118817"/>
            <a:ext cx="785662" cy="5254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981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DD4C84C-37F2-4561-83AC-296673C592F6}"/>
              </a:ext>
            </a:extLst>
          </p:cNvPr>
          <p:cNvSpPr>
            <a:spLocks noGrp="1"/>
          </p:cNvSpPr>
          <p:nvPr>
            <p:ph idx="1"/>
          </p:nvPr>
        </p:nvSpPr>
        <p:spPr>
          <a:xfrm>
            <a:off x="838199" y="1253330"/>
            <a:ext cx="10700657" cy="4929755"/>
          </a:xfrm>
        </p:spPr>
        <p:txBody>
          <a:bodyPr/>
          <a:lstStyle/>
          <a:p>
            <a:pPr marL="0" indent="0">
              <a:buNone/>
            </a:pPr>
            <a:r>
              <a:rPr lang="fr-FR" dirty="0"/>
              <a:t>		</a:t>
            </a:r>
            <a:r>
              <a:rPr lang="fr-FR" sz="3200" b="1" dirty="0"/>
              <a:t>Des cadres théoriques et approches différents </a:t>
            </a:r>
          </a:p>
        </p:txBody>
      </p:sp>
      <p:pic>
        <p:nvPicPr>
          <p:cNvPr id="4" name="Image 3">
            <a:extLst>
              <a:ext uri="{FF2B5EF4-FFF2-40B4-BE49-F238E27FC236}">
                <a16:creationId xmlns:a16="http://schemas.microsoft.com/office/drawing/2014/main" id="{279CE1CA-F5A9-40C5-9E90-6D223EA92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4" y="5667013"/>
            <a:ext cx="1234933" cy="825862"/>
          </a:xfrm>
          <a:prstGeom prst="rect">
            <a:avLst/>
          </a:prstGeom>
          <a:ln>
            <a:noFill/>
          </a:ln>
          <a:effectLst>
            <a:outerShdw blurRad="190500" algn="tl" rotWithShape="0">
              <a:srgbClr val="000000">
                <a:alpha val="70000"/>
              </a:srgbClr>
            </a:outerShdw>
          </a:effectLst>
        </p:spPr>
      </p:pic>
      <p:sp>
        <p:nvSpPr>
          <p:cNvPr id="5" name="Titre 1">
            <a:extLst>
              <a:ext uri="{FF2B5EF4-FFF2-40B4-BE49-F238E27FC236}">
                <a16:creationId xmlns:a16="http://schemas.microsoft.com/office/drawing/2014/main" id="{E7365DA1-03AC-4F1C-8FD9-A282443FCC30}"/>
              </a:ext>
            </a:extLst>
          </p:cNvPr>
          <p:cNvSpPr txBox="1">
            <a:spLocks/>
          </p:cNvSpPr>
          <p:nvPr/>
        </p:nvSpPr>
        <p:spPr>
          <a:xfrm>
            <a:off x="413658" y="154779"/>
            <a:ext cx="10515600" cy="788761"/>
          </a:xfrm>
          <a:prstGeom prst="rect">
            <a:avLst/>
          </a:prstGeom>
          <a:solidFill>
            <a:srgbClr val="99CC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fr-FR" sz="4000" b="1" dirty="0"/>
              <a:t>3 - Ce que dit la recherche : </a:t>
            </a:r>
          </a:p>
        </p:txBody>
      </p:sp>
      <p:sp>
        <p:nvSpPr>
          <p:cNvPr id="6" name="Rectangle 5">
            <a:extLst>
              <a:ext uri="{FF2B5EF4-FFF2-40B4-BE49-F238E27FC236}">
                <a16:creationId xmlns:a16="http://schemas.microsoft.com/office/drawing/2014/main" id="{63986BEB-C2BF-4CE7-A429-5976957BC935}"/>
              </a:ext>
            </a:extLst>
          </p:cNvPr>
          <p:cNvSpPr/>
          <p:nvPr/>
        </p:nvSpPr>
        <p:spPr>
          <a:xfrm>
            <a:off x="1513113" y="2058753"/>
            <a:ext cx="10025743" cy="3570208"/>
          </a:xfrm>
          <a:prstGeom prst="rect">
            <a:avLst/>
          </a:prstGeom>
        </p:spPr>
        <p:txBody>
          <a:bodyPr wrap="square">
            <a:spAutoFit/>
          </a:bodyPr>
          <a:lstStyle/>
          <a:p>
            <a:pPr marL="342900" lvl="0" indent="-342900">
              <a:spcBef>
                <a:spcPts val="40"/>
              </a:spcBef>
              <a:spcAft>
                <a:spcPts val="0"/>
              </a:spcAft>
              <a:buFont typeface="Symbol" panose="05050102010706020507" pitchFamily="18" charset="2"/>
              <a:buChar char=""/>
            </a:pPr>
            <a:r>
              <a:rPr lang="fr-FR" b="1" dirty="0">
                <a:solidFill>
                  <a:srgbClr val="000000"/>
                </a:solidFill>
                <a:latin typeface="Calibri" panose="020F0502020204030204" pitchFamily="34" charset="0"/>
                <a:ea typeface="Calibri" panose="020F0502020204030204" pitchFamily="34" charset="0"/>
              </a:rPr>
              <a:t>COGNITION OU DIDACTIQUE DES DISCIPLINES</a:t>
            </a:r>
            <a:r>
              <a:rPr lang="fr-FR" dirty="0">
                <a:solidFill>
                  <a:srgbClr val="000000"/>
                </a:solidFill>
                <a:latin typeface="Calibri" panose="020F0502020204030204" pitchFamily="34" charset="0"/>
                <a:ea typeface="Calibri" panose="020F0502020204030204" pitchFamily="34" charset="0"/>
              </a:rPr>
              <a:t> : </a:t>
            </a:r>
            <a:r>
              <a:rPr lang="fr-FR" b="1" dirty="0">
                <a:solidFill>
                  <a:srgbClr val="000000"/>
                </a:solidFill>
                <a:latin typeface="Calibri" panose="020F0502020204030204" pitchFamily="34" charset="0"/>
                <a:ea typeface="Calibri" panose="020F0502020204030204" pitchFamily="34" charset="0"/>
              </a:rPr>
              <a:t>Sylvie Cèbe – Roland Goigoux – Michel Fayol </a:t>
            </a:r>
            <a:endParaRPr lang="fr-FR" sz="1600" dirty="0">
              <a:effectLst/>
              <a:latin typeface="Calibri" panose="020F0502020204030204" pitchFamily="34" charset="0"/>
              <a:ea typeface="Calibri" panose="020F0502020204030204" pitchFamily="34" charset="0"/>
            </a:endParaRPr>
          </a:p>
          <a:p>
            <a:pPr marL="1358900">
              <a:spcBef>
                <a:spcPts val="40"/>
              </a:spcBef>
              <a:spcAft>
                <a:spcPts val="0"/>
              </a:spcAft>
            </a:pPr>
            <a:endParaRPr lang="fr-FR" dirty="0">
              <a:solidFill>
                <a:srgbClr val="000000"/>
              </a:solidFill>
              <a:latin typeface="Calibri" panose="020F0502020204030204" pitchFamily="34" charset="0"/>
              <a:ea typeface="Calibri" panose="020F0502020204030204" pitchFamily="34" charset="0"/>
            </a:endParaRPr>
          </a:p>
          <a:p>
            <a:pPr marL="1358900">
              <a:spcBef>
                <a:spcPts val="40"/>
              </a:spcBef>
              <a:spcAft>
                <a:spcPts val="0"/>
              </a:spcAft>
            </a:pPr>
            <a:r>
              <a:rPr lang="fr-FR" dirty="0">
                <a:solidFill>
                  <a:srgbClr val="000000"/>
                </a:solidFill>
                <a:latin typeface="Calibri" panose="020F0502020204030204" pitchFamily="34" charset="0"/>
                <a:ea typeface="Calibri" panose="020F0502020204030204" pitchFamily="34" charset="0"/>
              </a:rPr>
              <a:t> Nécessité d’outiller, dès la maternelle, </a:t>
            </a:r>
            <a:r>
              <a:rPr lang="fr-FR" b="1" dirty="0">
                <a:solidFill>
                  <a:srgbClr val="FF0000"/>
                </a:solidFill>
                <a:latin typeface="Calibri" panose="020F0502020204030204" pitchFamily="34" charset="0"/>
                <a:ea typeface="Calibri" panose="020F0502020204030204" pitchFamily="34" charset="0"/>
              </a:rPr>
              <a:t>tous les élèves </a:t>
            </a:r>
            <a:r>
              <a:rPr lang="fr-FR" dirty="0">
                <a:solidFill>
                  <a:srgbClr val="000000"/>
                </a:solidFill>
                <a:latin typeface="Calibri" panose="020F0502020204030204" pitchFamily="34" charset="0"/>
                <a:ea typeface="Calibri" panose="020F0502020204030204" pitchFamily="34" charset="0"/>
              </a:rPr>
              <a:t>des procédures de base (chronologie, repérage dans l’espace, catégorisation, attention, compréhension de l’implicite, développement de la mémoire de travail, phonologie), en comprenant les causes plutôt qu’en se focalisant sur les effets des difficultés des élèves. Ces chercheurs demandent donc aux enseignants de consacrer un temps suffisant aux répétitions, aux verbalisations qui guident l’action, à l’explication collective des conditions de réussite des tâches, parce que « réussir n’est pas comprendre »</a:t>
            </a:r>
          </a:p>
          <a:p>
            <a:pPr marL="1358900">
              <a:spcBef>
                <a:spcPts val="40"/>
              </a:spcBef>
              <a:spcAft>
                <a:spcPts val="0"/>
              </a:spcAft>
            </a:pPr>
            <a:endParaRPr lang="fr-FR" sz="1600" dirty="0">
              <a:solidFill>
                <a:srgbClr val="000000"/>
              </a:solidFill>
              <a:effectLst/>
              <a:latin typeface="Calibri" panose="020F0502020204030204" pitchFamily="34" charset="0"/>
              <a:ea typeface="Calibri" panose="020F0502020204030204" pitchFamily="34" charset="0"/>
            </a:endParaRPr>
          </a:p>
          <a:p>
            <a:pPr marL="1358900">
              <a:spcBef>
                <a:spcPts val="40"/>
              </a:spcBef>
              <a:spcAft>
                <a:spcPts val="0"/>
              </a:spcAft>
            </a:pPr>
            <a:endParaRPr lang="fr-FR" sz="1600" dirty="0">
              <a:solidFill>
                <a:srgbClr val="000000"/>
              </a:solidFill>
              <a:latin typeface="Calibri" panose="020F0502020204030204" pitchFamily="34" charset="0"/>
              <a:ea typeface="Calibri" panose="020F0502020204030204" pitchFamily="34" charset="0"/>
            </a:endParaRPr>
          </a:p>
          <a:p>
            <a:pPr marL="1358900">
              <a:spcBef>
                <a:spcPts val="40"/>
              </a:spcBef>
              <a:spcAft>
                <a:spcPts val="0"/>
              </a:spcAft>
            </a:pPr>
            <a:endParaRPr lang="fr-FR" sz="1600" dirty="0">
              <a:solidFill>
                <a:srgbClr val="000000"/>
              </a:solidFill>
              <a:effectLst/>
              <a:latin typeface="Calibri" panose="020F0502020204030204" pitchFamily="34" charset="0"/>
              <a:ea typeface="Calibri" panose="020F0502020204030204" pitchFamily="34" charset="0"/>
            </a:endParaRPr>
          </a:p>
          <a:p>
            <a:pPr marL="1358900">
              <a:spcBef>
                <a:spcPts val="40"/>
              </a:spcBef>
              <a:spcAft>
                <a:spcPts val="0"/>
              </a:spcAft>
            </a:pPr>
            <a:endParaRPr lang="fr-FR" sz="1600" dirty="0">
              <a:effectLst/>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DE968971-8C16-4F0F-96D5-864BB2193801}"/>
              </a:ext>
            </a:extLst>
          </p:cNvPr>
          <p:cNvSpPr/>
          <p:nvPr/>
        </p:nvSpPr>
        <p:spPr>
          <a:xfrm>
            <a:off x="2726276" y="4740971"/>
            <a:ext cx="7832868" cy="646331"/>
          </a:xfrm>
          <a:prstGeom prst="rect">
            <a:avLst/>
          </a:prstGeom>
          <a:solidFill>
            <a:schemeClr val="accent6">
              <a:lumMod val="60000"/>
              <a:lumOff val="40000"/>
            </a:schemeClr>
          </a:solidFill>
        </p:spPr>
        <p:txBody>
          <a:bodyPr wrap="square">
            <a:spAutoFit/>
          </a:bodyPr>
          <a:lstStyle/>
          <a:p>
            <a:r>
              <a:rPr lang="fr-FR" i="1"/>
              <a:t>À l’école aujourd’hui, il ne suffit pas de « faire ce que le maître dit » pour réussir, il faut aussi comprendre ce qu’on fait et comment on le fait (Cèbe et Goigoux, 2004).</a:t>
            </a:r>
            <a:endParaRPr lang="fr-FR"/>
          </a:p>
        </p:txBody>
      </p:sp>
    </p:spTree>
    <p:extLst>
      <p:ext uri="{BB962C8B-B14F-4D97-AF65-F5344CB8AC3E}">
        <p14:creationId xmlns:p14="http://schemas.microsoft.com/office/powerpoint/2010/main" val="38925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DD4C84C-37F2-4561-83AC-296673C592F6}"/>
              </a:ext>
            </a:extLst>
          </p:cNvPr>
          <p:cNvSpPr>
            <a:spLocks noGrp="1"/>
          </p:cNvSpPr>
          <p:nvPr>
            <p:ph idx="1"/>
          </p:nvPr>
        </p:nvSpPr>
        <p:spPr>
          <a:xfrm>
            <a:off x="642256" y="383721"/>
            <a:ext cx="10787743" cy="6155872"/>
          </a:xfrm>
        </p:spPr>
        <p:txBody>
          <a:bodyPr>
            <a:normAutofit/>
          </a:bodyPr>
          <a:lstStyle/>
          <a:p>
            <a:pPr lvl="0"/>
            <a:r>
              <a:rPr lang="fr-FR" b="1" dirty="0"/>
              <a:t>INSTRUCTION DIRECTE </a:t>
            </a:r>
            <a:r>
              <a:rPr lang="fr-FR" dirty="0"/>
              <a:t>: </a:t>
            </a:r>
            <a:r>
              <a:rPr lang="fr-FR" b="1" dirty="0"/>
              <a:t>Steve Bissonnette</a:t>
            </a:r>
            <a:r>
              <a:rPr lang="fr-FR" dirty="0"/>
              <a:t> </a:t>
            </a:r>
          </a:p>
          <a:p>
            <a:pPr marL="0" indent="0">
              <a:buNone/>
            </a:pPr>
            <a:r>
              <a:rPr lang="fr-FR" sz="2400" b="1" dirty="0">
                <a:solidFill>
                  <a:srgbClr val="0070C0"/>
                </a:solidFill>
              </a:rPr>
              <a:t>Les mesures de soutien </a:t>
            </a:r>
            <a:r>
              <a:rPr lang="fr-FR" sz="2400" dirty="0"/>
              <a:t>efficace passent par des actions de </a:t>
            </a:r>
            <a:r>
              <a:rPr lang="fr-FR" sz="2400" b="1" dirty="0">
                <a:solidFill>
                  <a:schemeClr val="accent6"/>
                </a:solidFill>
              </a:rPr>
              <a:t>dire</a:t>
            </a:r>
            <a:r>
              <a:rPr lang="fr-FR" sz="2400" dirty="0"/>
              <a:t> (</a:t>
            </a:r>
            <a:r>
              <a:rPr lang="fr-FR" sz="2400" b="1" i="1" dirty="0">
                <a:solidFill>
                  <a:srgbClr val="C00000"/>
                </a:solidFill>
              </a:rPr>
              <a:t>rendre explicites les intentions et objectifs de la leçon pour les élèves, rendre explicites les prérequis dont les élèves auront besoin</a:t>
            </a:r>
            <a:r>
              <a:rPr lang="fr-FR" sz="2400" dirty="0"/>
              <a:t>), de </a:t>
            </a:r>
            <a:r>
              <a:rPr lang="fr-FR" sz="2400" b="1" dirty="0">
                <a:solidFill>
                  <a:schemeClr val="accent6"/>
                </a:solidFill>
              </a:rPr>
              <a:t>montrer</a:t>
            </a:r>
            <a:r>
              <a:rPr lang="fr-FR" sz="2400" dirty="0"/>
              <a:t> (l’enseignant exécute la tâche et énonce le raisonnement adapté à haute voix) et de </a:t>
            </a:r>
            <a:r>
              <a:rPr lang="fr-FR" sz="2400" b="1" dirty="0">
                <a:solidFill>
                  <a:schemeClr val="accent6"/>
                </a:solidFill>
              </a:rPr>
              <a:t>guider</a:t>
            </a:r>
            <a:r>
              <a:rPr lang="fr-FR" sz="2400" dirty="0"/>
              <a:t> (l’enseignant amène les élèves à rendre explicite leur raisonnement préalable, fournit les rétroactions nécessaires). </a:t>
            </a:r>
          </a:p>
          <a:p>
            <a:pPr marL="0" indent="0">
              <a:buNone/>
            </a:pPr>
            <a:r>
              <a:rPr lang="fr-FR" sz="2000" i="1" dirty="0"/>
              <a:t>Les compétences ou les savoirs qui les composent sont décomposés en éléments les plus simples pour que les </a:t>
            </a:r>
            <a:r>
              <a:rPr lang="fr-FR" sz="2000" b="1" i="1" dirty="0">
                <a:solidFill>
                  <a:schemeClr val="accent1"/>
                </a:solidFill>
              </a:rPr>
              <a:t>élèves apprennent progressivement</a:t>
            </a:r>
            <a:r>
              <a:rPr lang="fr-FR" sz="2000" i="1" dirty="0"/>
              <a:t>, notamment pour les élèves en difficulté. </a:t>
            </a:r>
          </a:p>
          <a:p>
            <a:pPr marL="0" indent="0">
              <a:buNone/>
            </a:pPr>
            <a:endParaRPr lang="fr-FR" sz="2400" b="1" dirty="0"/>
          </a:p>
          <a:p>
            <a:pPr marL="0" indent="0">
              <a:buNone/>
            </a:pPr>
            <a:r>
              <a:rPr lang="fr-FR" sz="2400" b="1" dirty="0"/>
              <a:t>Trois étapes au cours de la leçon sont donc récurrentes : </a:t>
            </a:r>
          </a:p>
          <a:p>
            <a:pPr lvl="2">
              <a:buFont typeface="Wingdings" panose="05000000000000000000" pitchFamily="2" charset="2"/>
              <a:buChar char="ü"/>
            </a:pPr>
            <a:r>
              <a:rPr lang="fr-FR" b="1" dirty="0">
                <a:solidFill>
                  <a:schemeClr val="accent1"/>
                </a:solidFill>
              </a:rPr>
              <a:t>Le modelage </a:t>
            </a:r>
            <a:r>
              <a:rPr lang="fr-FR" dirty="0"/>
              <a:t>(enseigner quoi, pourquoi, comment, quand et où, faire, par une démonstration magistrale) </a:t>
            </a:r>
          </a:p>
          <a:p>
            <a:pPr lvl="2">
              <a:buFont typeface="Wingdings" panose="05000000000000000000" pitchFamily="2" charset="2"/>
              <a:buChar char="ü"/>
            </a:pPr>
            <a:r>
              <a:rPr lang="fr-FR" b="1" dirty="0">
                <a:solidFill>
                  <a:schemeClr val="accent1"/>
                </a:solidFill>
              </a:rPr>
              <a:t>La pratique dirigée </a:t>
            </a:r>
            <a:r>
              <a:rPr lang="fr-FR" dirty="0"/>
              <a:t>(proposer des tâches semblables à celles du modelage mais avec des rétroactions régulières et échanges d’idée entre élèves pour s’assurer de leur compréhension) </a:t>
            </a:r>
          </a:p>
          <a:p>
            <a:pPr lvl="2">
              <a:buFont typeface="Wingdings" panose="05000000000000000000" pitchFamily="2" charset="2"/>
              <a:buChar char="ü"/>
            </a:pPr>
            <a:r>
              <a:rPr lang="fr-FR" b="1" dirty="0">
                <a:solidFill>
                  <a:schemeClr val="accent1"/>
                </a:solidFill>
              </a:rPr>
              <a:t>la pratique autonome ou indépendante </a:t>
            </a:r>
            <a:r>
              <a:rPr lang="fr-FR" dirty="0"/>
              <a:t>(l’élève réinvestit seul ce qu’il a compris du modelage dans des problèmes ou des questions).</a:t>
            </a:r>
          </a:p>
          <a:p>
            <a:endParaRPr lang="fr-FR" dirty="0"/>
          </a:p>
        </p:txBody>
      </p:sp>
      <p:pic>
        <p:nvPicPr>
          <p:cNvPr id="4" name="Image 3">
            <a:extLst>
              <a:ext uri="{FF2B5EF4-FFF2-40B4-BE49-F238E27FC236}">
                <a16:creationId xmlns:a16="http://schemas.microsoft.com/office/drawing/2014/main" id="{279CE1CA-F5A9-40C5-9E90-6D223EA92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4956" y="5716973"/>
            <a:ext cx="1230086" cy="8226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972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AEAE10-0B03-4A73-BAFA-49B63A284F5E}"/>
              </a:ext>
            </a:extLst>
          </p:cNvPr>
          <p:cNvSpPr>
            <a:spLocks noGrp="1"/>
          </p:cNvSpPr>
          <p:nvPr>
            <p:ph idx="1"/>
          </p:nvPr>
        </p:nvSpPr>
        <p:spPr>
          <a:xfrm>
            <a:off x="338153" y="214559"/>
            <a:ext cx="11353800" cy="5973843"/>
          </a:xfrm>
        </p:spPr>
        <p:txBody>
          <a:bodyPr>
            <a:noAutofit/>
          </a:bodyPr>
          <a:lstStyle/>
          <a:p>
            <a:r>
              <a:rPr lang="fr-FR" sz="2200" b="1" dirty="0"/>
              <a:t>Pour Jean-Yves Rochex,</a:t>
            </a:r>
            <a:r>
              <a:rPr lang="fr-FR" sz="2200" dirty="0"/>
              <a:t> c’est en aidant les enseignants à </a:t>
            </a:r>
            <a:r>
              <a:rPr lang="fr-FR" sz="2200" b="1" dirty="0">
                <a:solidFill>
                  <a:schemeClr val="accent1"/>
                </a:solidFill>
              </a:rPr>
              <a:t>se focaliser sur l’activité intellectuelle des élèves </a:t>
            </a:r>
            <a:r>
              <a:rPr lang="fr-FR" sz="2200" dirty="0"/>
              <a:t>que l'on peut les aider à faire réussir les plus éloignés des réquisits scolaires. </a:t>
            </a:r>
          </a:p>
          <a:p>
            <a:endParaRPr lang="fr-FR" sz="2200" dirty="0"/>
          </a:p>
          <a:p>
            <a:pPr lvl="0"/>
            <a:r>
              <a:rPr lang="fr-FR" sz="2200" b="1" dirty="0"/>
              <a:t>Jacques Bernardin</a:t>
            </a:r>
            <a:r>
              <a:rPr lang="fr-FR" sz="2200" dirty="0"/>
              <a:t> alerte sur une </a:t>
            </a:r>
            <a:r>
              <a:rPr lang="fr-FR" sz="2200" b="1" dirty="0"/>
              <a:t>« dérive possible aux difficultés des élèves »:</a:t>
            </a:r>
            <a:r>
              <a:rPr lang="fr-FR" sz="2200" dirty="0"/>
              <a:t> qui se traduirait par :</a:t>
            </a:r>
          </a:p>
          <a:p>
            <a:pPr marL="0" lvl="0" indent="0">
              <a:buNone/>
            </a:pPr>
            <a:r>
              <a:rPr lang="fr-FR" sz="2200" dirty="0"/>
              <a:t>-une adaptation des tâches dans le sens de la simplification, </a:t>
            </a:r>
          </a:p>
          <a:p>
            <a:pPr marL="0" lvl="0" indent="0">
              <a:buNone/>
            </a:pPr>
            <a:r>
              <a:rPr lang="fr-FR" sz="2200" dirty="0"/>
              <a:t>-de la fragmentation, </a:t>
            </a:r>
          </a:p>
          <a:p>
            <a:pPr marL="0" lvl="0" indent="0">
              <a:buNone/>
            </a:pPr>
            <a:r>
              <a:rPr lang="fr-FR" sz="2200" dirty="0"/>
              <a:t>-un surcroit d’aide qui, en fait, au lieu d’aider les élèves, viennent enkyster et accroitre la différence par rapport aux autres élèves, et donc participe à asseoir les difficultés alors même que l'on voudrait les résoudre.  Et tout ça à l’insu des     enseignants... ». </a:t>
            </a:r>
          </a:p>
          <a:p>
            <a:pPr marL="0" lvl="0" indent="0">
              <a:buNone/>
            </a:pPr>
            <a:endParaRPr lang="fr-FR" sz="2200" dirty="0"/>
          </a:p>
          <a:p>
            <a:pPr marL="0" lvl="0" indent="0" algn="just">
              <a:buNone/>
            </a:pPr>
            <a:r>
              <a:rPr lang="fr-FR" sz="2200" b="1" u="sng" dirty="0">
                <a:solidFill>
                  <a:schemeClr val="accent1"/>
                </a:solidFill>
              </a:rPr>
              <a:t>Rendre explicite les attentes de l’école: </a:t>
            </a:r>
          </a:p>
          <a:p>
            <a:pPr marL="0" lvl="0" indent="0" algn="just">
              <a:buNone/>
            </a:pPr>
            <a:r>
              <a:rPr lang="fr-FR" sz="2200" dirty="0"/>
              <a:t>Reprenant l’idée de « malentendus sociocognitifs », il précise que certains élèves se contentent du "</a:t>
            </a:r>
            <a:r>
              <a:rPr lang="fr-FR" sz="2200" b="1" dirty="0">
                <a:solidFill>
                  <a:schemeClr val="accent6"/>
                </a:solidFill>
              </a:rPr>
              <a:t>faire</a:t>
            </a:r>
            <a:r>
              <a:rPr lang="fr-FR" sz="2200" dirty="0"/>
              <a:t>", quand d’autres ont compris que la phase qui suit, où l’on tire leçon de l’expérience, où on revient sur les erreurs et les procédures, est la phase la plus importante.</a:t>
            </a:r>
          </a:p>
        </p:txBody>
      </p:sp>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581" y="5871982"/>
            <a:ext cx="1474419" cy="986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455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AEAE10-0B03-4A73-BAFA-49B63A284F5E}"/>
              </a:ext>
            </a:extLst>
          </p:cNvPr>
          <p:cNvSpPr>
            <a:spLocks noGrp="1"/>
          </p:cNvSpPr>
          <p:nvPr>
            <p:ph idx="1"/>
          </p:nvPr>
        </p:nvSpPr>
        <p:spPr>
          <a:xfrm>
            <a:off x="832163" y="1253331"/>
            <a:ext cx="10515600" cy="4351338"/>
          </a:xfrm>
        </p:spPr>
        <p:txBody>
          <a:bodyPr/>
          <a:lstStyle/>
          <a:p>
            <a:r>
              <a:rPr lang="fr-FR" dirty="0"/>
              <a:t>Pourquoi, quand, comment, où? </a:t>
            </a:r>
          </a:p>
          <a:p>
            <a:endParaRPr lang="fr-FR" dirty="0"/>
          </a:p>
        </p:txBody>
      </p:sp>
      <p:sp>
        <p:nvSpPr>
          <p:cNvPr id="6" name="Titre 1">
            <a:extLst>
              <a:ext uri="{FF2B5EF4-FFF2-40B4-BE49-F238E27FC236}">
                <a16:creationId xmlns:a16="http://schemas.microsoft.com/office/drawing/2014/main" id="{3D39D7C8-413E-4CC8-85D1-C33C627C6E5A}"/>
              </a:ext>
            </a:extLst>
          </p:cNvPr>
          <p:cNvSpPr txBox="1">
            <a:spLocks/>
          </p:cNvSpPr>
          <p:nvPr/>
        </p:nvSpPr>
        <p:spPr>
          <a:xfrm>
            <a:off x="838200" y="365125"/>
            <a:ext cx="10515600" cy="788761"/>
          </a:xfrm>
          <a:prstGeom prst="rect">
            <a:avLst/>
          </a:prstGeom>
          <a:solidFill>
            <a:srgbClr val="99CC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Ø"/>
            </a:pPr>
            <a:r>
              <a:rPr lang="fr-FR" dirty="0"/>
              <a:t>Démarche : </a:t>
            </a:r>
          </a:p>
        </p:txBody>
      </p:sp>
      <p:pic>
        <p:nvPicPr>
          <p:cNvPr id="7" name="Image 6">
            <a:extLst>
              <a:ext uri="{FF2B5EF4-FFF2-40B4-BE49-F238E27FC236}">
                <a16:creationId xmlns:a16="http://schemas.microsoft.com/office/drawing/2014/main" id="{F845512C-8EDD-40A0-B560-D67EA1AC689B}"/>
              </a:ext>
            </a:extLst>
          </p:cNvPr>
          <p:cNvPicPr/>
          <p:nvPr/>
        </p:nvPicPr>
        <p:blipFill>
          <a:blip r:embed="rId2"/>
          <a:stretch>
            <a:fillRect/>
          </a:stretch>
        </p:blipFill>
        <p:spPr>
          <a:xfrm>
            <a:off x="708655" y="1660729"/>
            <a:ext cx="10515600" cy="4925332"/>
          </a:xfrm>
          <a:prstGeom prst="rect">
            <a:avLst/>
          </a:prstGeom>
        </p:spPr>
      </p:pic>
      <p:pic>
        <p:nvPicPr>
          <p:cNvPr id="4" name="Image 3">
            <a:extLst>
              <a:ext uri="{FF2B5EF4-FFF2-40B4-BE49-F238E27FC236}">
                <a16:creationId xmlns:a16="http://schemas.microsoft.com/office/drawing/2014/main" id="{F2C19E98-C4ED-40C2-BACA-4260D9B80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5515" y="5797299"/>
            <a:ext cx="1179457" cy="788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4753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5777</TotalTime>
  <Words>1246</Words>
  <Application>Microsoft Macintosh PowerPoint</Application>
  <PresentationFormat>Grand écran</PresentationFormat>
  <Paragraphs>97</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Calibri Light</vt:lpstr>
      <vt:lpstr>Symbol</vt:lpstr>
      <vt:lpstr>Times New Roman</vt:lpstr>
      <vt:lpstr>Wingdings</vt:lpstr>
      <vt:lpstr>Thème Office</vt:lpstr>
      <vt:lpstr>Enseigner en maternelle --- Enseignement explicite  Explicitation de l’enseignement</vt:lpstr>
      <vt:lpstr>1 – A partir d’une situation en classe maternelle</vt:lpstr>
      <vt:lpstr>A partir d’une situation en classe maternelle</vt:lpstr>
      <vt:lpstr>2 – Enseignement explicite  Le prescrit  : textes et programmes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Problématique pour la suite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en maternelle  Enseignement explicite  Explicitation de l’enseignement</dc:title>
  <dc:creator>Dalla-Libera Nathalie</dc:creator>
  <cp:lastModifiedBy>33784540536</cp:lastModifiedBy>
  <cp:revision>44</cp:revision>
  <dcterms:created xsi:type="dcterms:W3CDTF">2024-03-07T07:27:11Z</dcterms:created>
  <dcterms:modified xsi:type="dcterms:W3CDTF">2024-03-11T10:45:56Z</dcterms:modified>
</cp:coreProperties>
</file>