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omments/modernComment_122_7F993DB5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sldIdLst>
    <p:sldId id="256" r:id="rId3"/>
    <p:sldId id="258" r:id="rId4"/>
    <p:sldId id="260" r:id="rId5"/>
    <p:sldId id="290" r:id="rId6"/>
    <p:sldId id="263" r:id="rId7"/>
    <p:sldId id="283" r:id="rId8"/>
    <p:sldId id="284" r:id="rId9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8E0593-0772-3A0D-34B1-B4F87D879E21}" name="MARION LE CAM" initials="MLC" userId="S-1-5-21-1616320312-2655828719-4280963109-1036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8/10/relationships/authors" Target="authors.xml"/></Relationships>
</file>

<file path=ppt/comments/modernComment_122_7F993DB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C03AE4E-2D4A-4EA3-A0F2-9D20DF874FBF}" authorId="{8F8E0593-0772-3A0D-34B1-B4F87D879E21}" created="2026-04-28T12:55:09.8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140749237" sldId="290"/>
      <ac:grpSpMk id="99" creationId="{00000000-0000-0000-0000-000000000000}"/>
    </ac:deMkLst>
    <p188:txBody>
      <a:bodyPr/>
      <a:lstStyle/>
      <a:p>
        <a:r>
          <a:rPr lang="fr-FR"/>
          <a:t>MODIFIER LA CAPTURE D'ECRAN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2035080"/>
            <a:ext cx="9141480" cy="55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609480" y="3389400"/>
            <a:ext cx="10972080" cy="40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673DC75-34E2-4BA3-9465-E163F7EE9BC3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/>
          <p:nvPr/>
        </p:nvSpPr>
        <p:spPr>
          <a:xfrm>
            <a:off x="332640" y="6454800"/>
            <a:ext cx="11515320" cy="357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	Conseil d’évaluation de l’École		</a:t>
            </a:r>
            <a:fld id="{FAB5A445-1B0A-4D17-A65E-DEF286476E93}" type="slidenum"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EF372A0E-B12D-4AE7-8732-9E63ACFB3F59}" type="slidenum"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‹N°›</a:t>
            </a:fld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</p:txBody>
      </p:sp>
      <p:sp>
        <p:nvSpPr>
          <p:cNvPr id="1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ndar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/>
          <p:cNvSpPr/>
          <p:nvPr/>
        </p:nvSpPr>
        <p:spPr>
          <a:xfrm>
            <a:off x="332640" y="6454800"/>
            <a:ext cx="11515320" cy="357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	Conseil d’évaluation de l’École		</a:t>
            </a:r>
            <a:fld id="{8BBE517B-F898-4FBA-8F9E-CCB6ADE13C63}" type="slidenum"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1480" cy="2385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750C7C94-BBD2-4731-8A77-38CF1844B5EB}" type="slidenum"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‹N°›</a:t>
            </a:fld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&lt;date/heure&gt;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332640" y="6454800"/>
            <a:ext cx="11515320" cy="357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	Conseil d’évaluation de l’École		</a:t>
            </a:r>
            <a:fld id="{3F760B16-FAAC-459E-B068-3539599B3EAB}" type="slidenum"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2177640"/>
            <a:ext cx="914148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>
              <a:buNone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buNone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DE5D1B2F-99D8-476A-BCA6-AE9E1DD55D9C}" type="slidenum"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‹N°›</a:t>
            </a:fld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&lt;date/heure&gt;</a:t>
            </a: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9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.jpeg"/><Relationship Id="rId7" Type="http://schemas.openxmlformats.org/officeDocument/2006/relationships/image" Target="../media/image12.png"/><Relationship Id="rId2" Type="http://schemas.microsoft.com/office/2018/10/relationships/comments" Target="../comments/modernComment_122_7F993DB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1"/>
          <p:cNvGrpSpPr/>
          <p:nvPr/>
        </p:nvGrpSpPr>
        <p:grpSpPr>
          <a:xfrm>
            <a:off x="636480" y="469800"/>
            <a:ext cx="4408920" cy="1123560"/>
            <a:chOff x="636480" y="469800"/>
            <a:chExt cx="4408920" cy="1123560"/>
          </a:xfrm>
        </p:grpSpPr>
        <p:pic>
          <p:nvPicPr>
            <p:cNvPr id="23" name="Image 8"/>
            <p:cNvPicPr/>
            <p:nvPr/>
          </p:nvPicPr>
          <p:blipFill>
            <a:blip r:embed="rId2"/>
            <a:stretch/>
          </p:blipFill>
          <p:spPr>
            <a:xfrm>
              <a:off x="636480" y="469800"/>
              <a:ext cx="1224000" cy="11235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" name="Image 10"/>
            <p:cNvPicPr/>
            <p:nvPr/>
          </p:nvPicPr>
          <p:blipFill>
            <a:blip r:embed="rId3"/>
            <a:stretch/>
          </p:blipFill>
          <p:spPr>
            <a:xfrm>
              <a:off x="2480760" y="634680"/>
              <a:ext cx="2564640" cy="7941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5" name="Espace réservé du texte 5"/>
          <p:cNvSpPr/>
          <p:nvPr/>
        </p:nvSpPr>
        <p:spPr>
          <a:xfrm>
            <a:off x="545040" y="1972440"/>
            <a:ext cx="10917000" cy="37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90000"/>
              </a:lnSpc>
              <a:spcBef>
                <a:spcPts val="1800"/>
              </a:spcBef>
              <a:tabLst>
                <a:tab pos="0" algn="l"/>
              </a:tabLst>
            </a:pPr>
            <a:endParaRPr lang="fr-FR" sz="1200" b="1" u="none" strike="noStrike">
              <a:solidFill>
                <a:srgbClr val="000091"/>
              </a:solidFill>
              <a:effectLst/>
              <a:uFillTx/>
              <a:latin typeface="Calibri Light"/>
            </a:endParaRPr>
          </a:p>
        </p:txBody>
      </p:sp>
      <p:cxnSp>
        <p:nvCxnSpPr>
          <p:cNvPr id="26" name="Connecteur droit 6"/>
          <p:cNvCxnSpPr/>
          <p:nvPr/>
        </p:nvCxnSpPr>
        <p:spPr>
          <a:xfrm>
            <a:off x="340200" y="1894320"/>
            <a:ext cx="11539440" cy="2520"/>
          </a:xfrm>
          <a:prstGeom prst="straightConnector1">
            <a:avLst/>
          </a:prstGeom>
          <a:ln w="38100">
            <a:solidFill>
              <a:srgbClr val="000091"/>
            </a:solidFill>
            <a:round/>
          </a:ln>
        </p:spPr>
      </p:cxnSp>
      <p:sp>
        <p:nvSpPr>
          <p:cNvPr id="27" name="ZoneTexte 2"/>
          <p:cNvSpPr/>
          <p:nvPr/>
        </p:nvSpPr>
        <p:spPr>
          <a:xfrm>
            <a:off x="457200" y="1828800"/>
            <a:ext cx="11534400" cy="2135520"/>
          </a:xfrm>
          <a:prstGeom prst="rect">
            <a:avLst/>
          </a:prstGeom>
          <a:gradFill rotWithShape="0">
            <a:gsLst>
              <a:gs pos="0">
                <a:srgbClr val="F6F8FC">
                  <a:alpha val="0"/>
                </a:srgbClr>
              </a:gs>
              <a:gs pos="53000">
                <a:srgbClr val="FFFFFF"/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5400" b="1" u="none" strike="noStrike" dirty="0">
                <a:solidFill>
                  <a:srgbClr val="000091"/>
                </a:solidFill>
                <a:effectLst/>
                <a:uFillTx/>
                <a:latin typeface="Marianne"/>
              </a:rPr>
              <a:t>Application EOS</a:t>
            </a:r>
            <a:endParaRPr lang="fr-FR" sz="54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2800" b="1" u="none" strike="noStrike" dirty="0">
                <a:solidFill>
                  <a:srgbClr val="000091"/>
                </a:solidFill>
                <a:effectLst/>
                <a:uFillTx/>
                <a:latin typeface="Marianne"/>
              </a:rPr>
              <a:t>Évaluation Organisation Stockage</a:t>
            </a:r>
          </a:p>
          <a:p>
            <a:pPr defTabSz="914400">
              <a:lnSpc>
                <a:spcPct val="100000"/>
              </a:lnSpc>
            </a:pPr>
            <a:endParaRPr lang="fr-FR" sz="2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5400" b="1" u="none" strike="noStrike" dirty="0">
                <a:solidFill>
                  <a:srgbClr val="000091"/>
                </a:solidFill>
                <a:effectLst/>
                <a:uFillTx/>
                <a:latin typeface="Marianne"/>
              </a:rPr>
              <a:t>Présentation Grenoble</a:t>
            </a:r>
            <a:endParaRPr lang="fr-FR" sz="54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" name="Rectangle 5"/>
          <p:cNvSpPr/>
          <p:nvPr/>
        </p:nvSpPr>
        <p:spPr>
          <a:xfrm>
            <a:off x="337680" y="4337640"/>
            <a:ext cx="11534400" cy="1883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  <a:spcAft>
                <a:spcPts val="601"/>
              </a:spcAft>
            </a:pPr>
            <a:r>
              <a:rPr lang="fr-FR" sz="2000" b="0" u="none" strike="noStrike" dirty="0">
                <a:solidFill>
                  <a:schemeClr val="dk1"/>
                </a:solidFill>
                <a:effectLst/>
                <a:uFillTx/>
                <a:latin typeface="Marianne Light"/>
              </a:rPr>
              <a:t>Septembre 2026</a:t>
            </a:r>
            <a:endParaRPr lang="fr-FR" sz="20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Espace réservé du texte 5"/>
          <p:cNvSpPr/>
          <p:nvPr/>
        </p:nvSpPr>
        <p:spPr>
          <a:xfrm>
            <a:off x="545040" y="1972440"/>
            <a:ext cx="6489720" cy="181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90000"/>
              </a:lnSpc>
              <a:spcBef>
                <a:spcPts val="1800"/>
              </a:spcBef>
              <a:tabLst>
                <a:tab pos="0" algn="l"/>
              </a:tabLst>
            </a:pPr>
            <a:endParaRPr lang="fr-FR" sz="1200" b="1" u="none" strike="noStrike">
              <a:solidFill>
                <a:srgbClr val="000091"/>
              </a:solidFill>
              <a:effectLst/>
              <a:uFillTx/>
              <a:latin typeface="Calibri Light"/>
            </a:endParaRPr>
          </a:p>
        </p:txBody>
      </p:sp>
      <p:grpSp>
        <p:nvGrpSpPr>
          <p:cNvPr id="52" name="Group 1"/>
          <p:cNvGrpSpPr/>
          <p:nvPr/>
        </p:nvGrpSpPr>
        <p:grpSpPr>
          <a:xfrm>
            <a:off x="332640" y="1708560"/>
            <a:ext cx="6215040" cy="4326120"/>
            <a:chOff x="332640" y="1708560"/>
            <a:chExt cx="6215040" cy="4326120"/>
          </a:xfrm>
        </p:grpSpPr>
        <p:sp>
          <p:nvSpPr>
            <p:cNvPr id="53" name="Rectangle 4"/>
            <p:cNvSpPr/>
            <p:nvPr/>
          </p:nvSpPr>
          <p:spPr>
            <a:xfrm>
              <a:off x="332640" y="1708560"/>
              <a:ext cx="6215040" cy="4326120"/>
            </a:xfrm>
            <a:prstGeom prst="rect">
              <a:avLst/>
            </a:prstGeom>
            <a:solidFill>
              <a:srgbClr val="AF94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fr-FR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4" name="Rectangle 13">
              <a:hlinkClick r:id="rId2" action="ppaction://hlinksldjump"/>
            </p:cNvPr>
            <p:cNvSpPr/>
            <p:nvPr/>
          </p:nvSpPr>
          <p:spPr>
            <a:xfrm>
              <a:off x="1156320" y="1740600"/>
              <a:ext cx="4672080" cy="4261680"/>
            </a:xfrm>
            <a:prstGeom prst="rect">
              <a:avLst/>
            </a:prstGeom>
            <a:noFill/>
            <a:ln w="19050">
              <a:solidFill>
                <a:srgbClr val="AF94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FR" sz="4000" b="1" u="none" strike="noStrike">
                  <a:solidFill>
                    <a:schemeClr val="lt1"/>
                  </a:solidFill>
                  <a:effectLst/>
                  <a:uFillTx/>
                  <a:latin typeface="Marianne"/>
                </a:rPr>
                <a:t>Introduction</a:t>
              </a:r>
              <a:endParaRPr lang="fr-FR" sz="4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5" name="Rectangle 5">
            <a:hlinkClick r:id="rId2" action="ppaction://hlinksldjump"/>
          </p:cNvPr>
          <p:cNvSpPr/>
          <p:nvPr/>
        </p:nvSpPr>
        <p:spPr>
          <a:xfrm>
            <a:off x="668880" y="1708560"/>
            <a:ext cx="1269720" cy="43261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7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1|</a:t>
            </a:r>
            <a:endParaRPr lang="fr-FR" sz="7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6" name="Image 2"/>
          <p:cNvPicPr/>
          <p:nvPr/>
        </p:nvPicPr>
        <p:blipFill>
          <a:blip r:embed="rId3"/>
          <a:stretch/>
        </p:blipFill>
        <p:spPr>
          <a:xfrm>
            <a:off x="332640" y="190440"/>
            <a:ext cx="2207880" cy="67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" name="Espace réservé du contenu 1"/>
          <p:cNvSpPr/>
          <p:nvPr/>
        </p:nvSpPr>
        <p:spPr>
          <a:xfrm>
            <a:off x="6885000" y="1708560"/>
            <a:ext cx="4962600" cy="43261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0" bIns="0" numCol="1" spcCol="360000" anchor="ctr">
            <a:noAutofit/>
          </a:bodyPr>
          <a:lstStyle/>
          <a:p>
            <a:pPr defTabSz="1219320">
              <a:lnSpc>
                <a:spcPct val="10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2400" b="1" i="1" u="none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Dans cette première section, vous trouverez : 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defTabSz="121932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Le glossaire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defTabSz="121932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Le rappel des étapes du processus d’évaluation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defTabSz="1219320">
              <a:lnSpc>
                <a:spcPct val="100000"/>
              </a:lnSpc>
              <a:buClr>
                <a:srgbClr val="AF9489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Le tutoriel de connexion 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" name="Rectangle 4">
            <a:hlinkClick r:id="rId4" action="ppaction://hlinksldjump"/>
          </p:cNvPr>
          <p:cNvSpPr/>
          <p:nvPr/>
        </p:nvSpPr>
        <p:spPr>
          <a:xfrm>
            <a:off x="9969480" y="243000"/>
            <a:ext cx="1798560" cy="6264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 algn="ctr" defTabSz="914400">
              <a:lnSpc>
                <a:spcPts val="2001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Retourner au sommaire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 1"/>
          <p:cNvPicPr/>
          <p:nvPr/>
        </p:nvPicPr>
        <p:blipFill>
          <a:blip r:embed="rId2"/>
          <a:stretch/>
        </p:blipFill>
        <p:spPr>
          <a:xfrm>
            <a:off x="332640" y="190440"/>
            <a:ext cx="2207880" cy="67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Rectangle 53"/>
          <p:cNvSpPr/>
          <p:nvPr/>
        </p:nvSpPr>
        <p:spPr>
          <a:xfrm>
            <a:off x="3104640" y="190440"/>
            <a:ext cx="8742960" cy="67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2040" tIns="60840" rIns="122040" bIns="6084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2800" b="1" u="none" strike="noStrike">
                <a:solidFill>
                  <a:srgbClr val="AF9489"/>
                </a:solidFill>
                <a:effectLst/>
                <a:uFillTx/>
                <a:latin typeface="Marianne"/>
              </a:rPr>
              <a:t>Processus d’évaluation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" name="Zone de texte 2"/>
          <p:cNvSpPr/>
          <p:nvPr/>
        </p:nvSpPr>
        <p:spPr>
          <a:xfrm>
            <a:off x="332640" y="1179000"/>
            <a:ext cx="11516400" cy="334440"/>
          </a:xfrm>
          <a:prstGeom prst="rect">
            <a:avLst/>
          </a:prstGeom>
          <a:solidFill>
            <a:srgbClr val="AF9489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600" b="0" i="1" u="none" strike="noStrike">
                <a:solidFill>
                  <a:schemeClr val="lt1"/>
                </a:solidFill>
                <a:effectLst/>
                <a:uFillTx/>
                <a:latin typeface="Marianne"/>
                <a:ea typeface="Calibri"/>
              </a:rPr>
              <a:t>Évaluation systématique tous les cinq ans des écoles et établissements publics et privés sous contrat</a:t>
            </a:r>
            <a:endParaRPr lang="fr-FR" sz="16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7" name="Zone de texte 2"/>
          <p:cNvSpPr/>
          <p:nvPr/>
        </p:nvSpPr>
        <p:spPr>
          <a:xfrm>
            <a:off x="1489680" y="2089080"/>
            <a:ext cx="2926080" cy="477360"/>
          </a:xfrm>
          <a:prstGeom prst="round2SameRect">
            <a:avLst>
              <a:gd name="adj1" fmla="val 16667"/>
              <a:gd name="adj2" fmla="val 0"/>
            </a:avLst>
          </a:prstGeom>
          <a:noFill/>
          <a:ln w="9525">
            <a:solidFill>
              <a:srgbClr val="AF948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AF9489"/>
                </a:solidFill>
                <a:effectLst/>
                <a:uFillTx/>
                <a:latin typeface="Marianne Light"/>
                <a:ea typeface="Calibri"/>
              </a:rPr>
              <a:t>Auto-évaluation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" name="Zone de texte 2"/>
          <p:cNvSpPr/>
          <p:nvPr/>
        </p:nvSpPr>
        <p:spPr>
          <a:xfrm>
            <a:off x="1489320" y="2711160"/>
            <a:ext cx="2926080" cy="466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Rapport d’auto-évaluation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" name="Zone de texte 2"/>
          <p:cNvSpPr/>
          <p:nvPr/>
        </p:nvSpPr>
        <p:spPr>
          <a:xfrm>
            <a:off x="111960" y="2099880"/>
            <a:ext cx="1317960" cy="466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300" b="0" i="1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Étapes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" name="Zone de texte 2"/>
          <p:cNvSpPr/>
          <p:nvPr/>
        </p:nvSpPr>
        <p:spPr>
          <a:xfrm>
            <a:off x="111960" y="2755080"/>
            <a:ext cx="1317960" cy="466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300" b="0" i="1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Livrables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" name="Zone de texte 2"/>
          <p:cNvSpPr/>
          <p:nvPr/>
        </p:nvSpPr>
        <p:spPr>
          <a:xfrm>
            <a:off x="111960" y="3501000"/>
            <a:ext cx="1317960" cy="466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300" b="0" i="1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Responsables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2" name="Zone de texte 2"/>
          <p:cNvSpPr/>
          <p:nvPr/>
        </p:nvSpPr>
        <p:spPr>
          <a:xfrm>
            <a:off x="111960" y="4300560"/>
            <a:ext cx="1317960" cy="466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300" b="0" i="1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Modalités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3" name="Zone de texte 2"/>
          <p:cNvSpPr/>
          <p:nvPr/>
        </p:nvSpPr>
        <p:spPr>
          <a:xfrm>
            <a:off x="8653320" y="2084400"/>
            <a:ext cx="3204720" cy="470520"/>
          </a:xfrm>
          <a:prstGeom prst="round2SameRect">
            <a:avLst>
              <a:gd name="adj1" fmla="val 11725"/>
              <a:gd name="adj2" fmla="val 0"/>
            </a:avLst>
          </a:prstGeom>
          <a:noFill/>
          <a:ln w="9525">
            <a:solidFill>
              <a:srgbClr val="AF948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AF9489"/>
                </a:solidFill>
                <a:effectLst/>
                <a:uFillTx/>
                <a:latin typeface="Marianne Light"/>
                <a:ea typeface="Calibri"/>
              </a:rPr>
              <a:t>Fin de l’évaluation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4" name="Zone de texte 2"/>
          <p:cNvSpPr/>
          <p:nvPr/>
        </p:nvSpPr>
        <p:spPr>
          <a:xfrm>
            <a:off x="8653320" y="2740320"/>
            <a:ext cx="3204720" cy="496080"/>
          </a:xfrm>
          <a:prstGeom prst="round2SameRect">
            <a:avLst>
              <a:gd name="adj1" fmla="val 0"/>
              <a:gd name="adj2" fmla="val 20338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Rapport final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5" name="Zone de texte 2"/>
          <p:cNvSpPr/>
          <p:nvPr/>
        </p:nvSpPr>
        <p:spPr>
          <a:xfrm>
            <a:off x="5170680" y="2084400"/>
            <a:ext cx="2926080" cy="470520"/>
          </a:xfrm>
          <a:prstGeom prst="round2SameRect">
            <a:avLst>
              <a:gd name="adj1" fmla="val 16667"/>
              <a:gd name="adj2" fmla="val 0"/>
            </a:avLst>
          </a:prstGeom>
          <a:noFill/>
          <a:ln w="9525">
            <a:solidFill>
              <a:srgbClr val="AF948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AF9489"/>
                </a:solidFill>
                <a:effectLst/>
                <a:uFillTx/>
                <a:latin typeface="Marianne Light"/>
                <a:ea typeface="Calibri"/>
              </a:rPr>
              <a:t>Évaluation externe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6" name="Zone de texte 2"/>
          <p:cNvSpPr/>
          <p:nvPr/>
        </p:nvSpPr>
        <p:spPr>
          <a:xfrm>
            <a:off x="5170680" y="2711160"/>
            <a:ext cx="1228320" cy="466560"/>
          </a:xfrm>
          <a:prstGeom prst="round2SameRect">
            <a:avLst>
              <a:gd name="adj1" fmla="val 0"/>
              <a:gd name="adj2" fmla="val 27915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rgbClr val="AF9489"/>
                </a:solidFill>
                <a:effectLst/>
                <a:uFillTx/>
                <a:latin typeface="Marianne Light"/>
                <a:ea typeface="Calibri"/>
              </a:rPr>
              <a:t>2.1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Pré-rapport d’évaluation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77" name="Straight Connector 163"/>
          <p:cNvCxnSpPr/>
          <p:nvPr/>
        </p:nvCxnSpPr>
        <p:spPr>
          <a:xfrm>
            <a:off x="457200" y="3331800"/>
            <a:ext cx="11313000" cy="1080"/>
          </a:xfrm>
          <a:prstGeom prst="straightConnector1">
            <a:avLst/>
          </a:prstGeom>
          <a:ln w="12700">
            <a:solidFill>
              <a:srgbClr val="AF9489"/>
            </a:solidFill>
            <a:prstDash val="lgDash"/>
            <a:round/>
          </a:ln>
        </p:spPr>
      </p:cxnSp>
      <p:cxnSp>
        <p:nvCxnSpPr>
          <p:cNvPr id="78" name="Straight Connector 164"/>
          <p:cNvCxnSpPr/>
          <p:nvPr/>
        </p:nvCxnSpPr>
        <p:spPr>
          <a:xfrm>
            <a:off x="457200" y="4107600"/>
            <a:ext cx="11313000" cy="1080"/>
          </a:xfrm>
          <a:prstGeom prst="straightConnector1">
            <a:avLst/>
          </a:prstGeom>
          <a:ln w="12700">
            <a:solidFill>
              <a:srgbClr val="AF9489"/>
            </a:solidFill>
            <a:prstDash val="lgDash"/>
            <a:round/>
          </a:ln>
        </p:spPr>
      </p:cxnSp>
      <p:pic>
        <p:nvPicPr>
          <p:cNvPr id="79" name="Graphic 166" descr="Badge with solid fill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400080" y="1752480"/>
            <a:ext cx="466920" cy="466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Graphic 168" descr="Badge 3 with solid fill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0022040" y="1752480"/>
            <a:ext cx="466920" cy="466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Graphic 170" descr="Badge 1 with solid fill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2719440" y="1752480"/>
            <a:ext cx="466920" cy="46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Zone de texte 2"/>
          <p:cNvSpPr/>
          <p:nvPr/>
        </p:nvSpPr>
        <p:spPr>
          <a:xfrm>
            <a:off x="1489320" y="3497040"/>
            <a:ext cx="2926080" cy="466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Directeur d’établissement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3" name="Zone de texte 2"/>
          <p:cNvSpPr/>
          <p:nvPr/>
        </p:nvSpPr>
        <p:spPr>
          <a:xfrm>
            <a:off x="5170680" y="3497040"/>
            <a:ext cx="2926080" cy="466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Évaluateurs externes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(Référent académique)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4" name="Zone de texte 2"/>
          <p:cNvSpPr/>
          <p:nvPr/>
        </p:nvSpPr>
        <p:spPr>
          <a:xfrm>
            <a:off x="8792640" y="3497040"/>
            <a:ext cx="2926080" cy="466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Directeur d’établissement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Référent académique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5" name="Zone de texte 2"/>
          <p:cNvSpPr/>
          <p:nvPr/>
        </p:nvSpPr>
        <p:spPr>
          <a:xfrm>
            <a:off x="1404720" y="4203720"/>
            <a:ext cx="3094920" cy="2103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71360" indent="-171360" defTabSz="91440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Arial"/>
              <a:buChar char="■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Le rapport d’auto-évaluation est a déposer sur la plateforme pour que les évaluateurs externes y aient accès.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1360" indent="-171360" defTabSz="91440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Arial"/>
              <a:buChar char="■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Dans le cas d’un regroupement, vous avez la possibilité de dupliquer le rapport d’un autre établissement du regroupement.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1360" indent="-171360" defTabSz="91440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Arial"/>
              <a:buChar char="■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Vous pouvez modifier votre rapport tant que les évaluateurs externes n’ont pas déposé de pré-rapport.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6" name="Zone de texte 2"/>
          <p:cNvSpPr/>
          <p:nvPr/>
        </p:nvSpPr>
        <p:spPr>
          <a:xfrm>
            <a:off x="5086080" y="4210200"/>
            <a:ext cx="3094920" cy="1877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71360" indent="-171360" defTabSz="91440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Arial"/>
              <a:buChar char="■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Les évaluateurs externes (coordonnateur) déposent le pré-rapport sur la plateforme.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1360" indent="-171360" defTabSz="91440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Arial"/>
              <a:buChar char="■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Après la restitution, les évaluateurs externes déposent le rapport pour validation.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7" name="Zone de texte 2"/>
          <p:cNvSpPr/>
          <p:nvPr/>
        </p:nvSpPr>
        <p:spPr>
          <a:xfrm>
            <a:off x="8708040" y="4203720"/>
            <a:ext cx="3094920" cy="24102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71360" indent="-171360" defTabSz="91440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Arial"/>
              <a:buChar char="■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Le référent académique valide le rapport pour validation qui devient rapport final.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1360" indent="-171360" defTabSz="91440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Arial"/>
              <a:buChar char="■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Le directeur d’établissement dispose de 15 jours pour apporter une réponse. Au-delà de ce délai, le rapport est automatiquement validé.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1360" indent="-171360" defTabSz="91440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Arial"/>
              <a:buChar char="■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Durant ces 15 jours, la réponse peut-être modifiée.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1360" indent="-171360" defTabSz="914400">
              <a:lnSpc>
                <a:spcPct val="100000"/>
              </a:lnSpc>
              <a:spcAft>
                <a:spcPts val="601"/>
              </a:spcAft>
              <a:buClr>
                <a:srgbClr val="AF9489"/>
              </a:buClr>
              <a:buFont typeface="Arial"/>
              <a:buChar char="■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Le rapport final peut être mis à jour tant que le directeur d’établissement n’a pas validé sa réponse.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8" name="Zone de texte 2"/>
          <p:cNvSpPr/>
          <p:nvPr/>
        </p:nvSpPr>
        <p:spPr>
          <a:xfrm>
            <a:off x="6669720" y="2711160"/>
            <a:ext cx="1467000" cy="466560"/>
          </a:xfrm>
          <a:prstGeom prst="round2SameRect">
            <a:avLst>
              <a:gd name="adj1" fmla="val 0"/>
              <a:gd name="adj2" fmla="val 27915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rgbClr val="AF9489"/>
                </a:solidFill>
                <a:effectLst/>
                <a:uFillTx/>
                <a:latin typeface="Marianne Light"/>
                <a:ea typeface="Calibri"/>
              </a:rPr>
              <a:t>2.2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Marianne Light"/>
                <a:ea typeface="Calibri"/>
              </a:rPr>
              <a:t>Rapport pour validation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9" name="Rectangle 4">
            <a:hlinkClick r:id="rId9" action="ppaction://hlinksldjump"/>
          </p:cNvPr>
          <p:cNvSpPr/>
          <p:nvPr/>
        </p:nvSpPr>
        <p:spPr>
          <a:xfrm>
            <a:off x="9969480" y="243000"/>
            <a:ext cx="1798560" cy="6264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 algn="ctr" defTabSz="914400">
              <a:lnSpc>
                <a:spcPts val="2001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Retourner au sommaire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 2"/>
          <p:cNvPicPr/>
          <p:nvPr/>
        </p:nvPicPr>
        <p:blipFill>
          <a:blip r:embed="rId3"/>
          <a:stretch/>
        </p:blipFill>
        <p:spPr>
          <a:xfrm>
            <a:off x="332640" y="190440"/>
            <a:ext cx="2207880" cy="67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Rectangle 4">
            <a:hlinkClick r:id="rId4" action="ppaction://hlinksldjump"/>
          </p:cNvPr>
          <p:cNvSpPr/>
          <p:nvPr/>
        </p:nvSpPr>
        <p:spPr>
          <a:xfrm>
            <a:off x="10311480" y="243000"/>
            <a:ext cx="1456560" cy="573480"/>
          </a:xfrm>
          <a:prstGeom prst="rect">
            <a:avLst/>
          </a:prstGeom>
          <a:solidFill>
            <a:srgbClr val="FFFF00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 algn="ctr" defTabSz="914400">
              <a:lnSpc>
                <a:spcPts val="2001"/>
              </a:lnSpc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Retour Accueil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2" name="Rectangle 3"/>
          <p:cNvSpPr/>
          <p:nvPr/>
        </p:nvSpPr>
        <p:spPr>
          <a:xfrm>
            <a:off x="3104640" y="190440"/>
            <a:ext cx="8742960" cy="67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2040" tIns="60840" rIns="122040" bIns="6084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2800" b="1" u="none" strike="noStrike">
                <a:solidFill>
                  <a:srgbClr val="AF9489"/>
                </a:solidFill>
                <a:effectLst/>
                <a:uFillTx/>
                <a:latin typeface="Marianne"/>
              </a:rPr>
              <a:t>Se connecter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3" name="Rectangle 24"/>
          <p:cNvSpPr/>
          <p:nvPr/>
        </p:nvSpPr>
        <p:spPr>
          <a:xfrm>
            <a:off x="7552080" y="2727720"/>
            <a:ext cx="3835440" cy="2532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 Light"/>
              </a:rPr>
              <a:t>Accédez à EOS depuis votre intranet acad</a:t>
            </a:r>
            <a:r>
              <a:rPr lang="fr-FR" sz="1600" dirty="0">
                <a:solidFill>
                  <a:schemeClr val="dk1"/>
                </a:solidFill>
                <a:latin typeface="Marianne Light"/>
              </a:rPr>
              <a:t>émique (Arena ou autre).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94" name="Group 7"/>
          <p:cNvGrpSpPr/>
          <p:nvPr/>
        </p:nvGrpSpPr>
        <p:grpSpPr>
          <a:xfrm>
            <a:off x="332639" y="1167120"/>
            <a:ext cx="11435402" cy="361440"/>
            <a:chOff x="332639" y="1167120"/>
            <a:chExt cx="11327612" cy="361440"/>
          </a:xfrm>
        </p:grpSpPr>
        <p:sp>
          <p:nvSpPr>
            <p:cNvPr id="95" name="Rectangle 24"/>
            <p:cNvSpPr/>
            <p:nvPr/>
          </p:nvSpPr>
          <p:spPr>
            <a:xfrm>
              <a:off x="332639" y="1171080"/>
              <a:ext cx="5642612" cy="357480"/>
            </a:xfrm>
            <a:prstGeom prst="rect">
              <a:avLst/>
            </a:prstGeom>
            <a:solidFill>
              <a:srgbClr val="AF94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2040" tIns="60840" rIns="122040" bIns="6084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FR" sz="2000" b="1" u="none" strike="noStrike">
                  <a:solidFill>
                    <a:srgbClr val="45352F"/>
                  </a:solidFill>
                  <a:effectLst/>
                  <a:uFillTx/>
                  <a:latin typeface="Marianne"/>
                </a:rPr>
                <a:t>Étape 1</a:t>
              </a:r>
              <a:endParaRPr lang="fr-FR" sz="20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7" name="Rectangle 37"/>
            <p:cNvSpPr/>
            <p:nvPr/>
          </p:nvSpPr>
          <p:spPr>
            <a:xfrm>
              <a:off x="6041675" y="1167120"/>
              <a:ext cx="5618576" cy="3574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2040" tIns="60840" rIns="122040" bIns="6084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FR" sz="2000" b="1" u="none" strike="noStrike" dirty="0">
                  <a:solidFill>
                    <a:schemeClr val="lt1"/>
                  </a:solidFill>
                  <a:effectLst/>
                  <a:uFillTx/>
                  <a:latin typeface="Marianne"/>
                </a:rPr>
                <a:t>Étape 2</a:t>
              </a:r>
              <a:endParaRPr lang="fr-FR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pic>
        <p:nvPicPr>
          <p:cNvPr id="98" name="Graphic 4" descr="Cursor with solid fill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3824280" y="4318560"/>
            <a:ext cx="459000" cy="459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99" name="Group 8"/>
          <p:cNvGrpSpPr/>
          <p:nvPr/>
        </p:nvGrpSpPr>
        <p:grpSpPr>
          <a:xfrm>
            <a:off x="332640" y="1612080"/>
            <a:ext cx="6981840" cy="4763880"/>
            <a:chOff x="332640" y="1612080"/>
            <a:chExt cx="6981840" cy="4763880"/>
          </a:xfrm>
        </p:grpSpPr>
        <p:pic>
          <p:nvPicPr>
            <p:cNvPr id="100" name="Picture 9" descr="A screenshot of a computer&#10;&#10;AI-generated content may be incorrect."/>
            <p:cNvPicPr/>
            <p:nvPr/>
          </p:nvPicPr>
          <p:blipFill>
            <a:blip r:embed="rId7"/>
            <a:stretch/>
          </p:blipFill>
          <p:spPr>
            <a:xfrm>
              <a:off x="332640" y="1612080"/>
              <a:ext cx="6981840" cy="4763880"/>
            </a:xfrm>
            <a:prstGeom prst="rect">
              <a:avLst/>
            </a:prstGeom>
            <a:noFill/>
            <a:ln w="0"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101" name="Picture 4" descr="A screenshot of a computer&#10;&#10;AI-generated content may be incorrect."/>
            <p:cNvPicPr/>
            <p:nvPr/>
          </p:nvPicPr>
          <p:blipFill>
            <a:blip r:embed="rId7"/>
            <a:srcRect l="14573" t="15501" r="15497" b="14572"/>
            <a:stretch/>
          </p:blipFill>
          <p:spPr>
            <a:xfrm>
              <a:off x="574920" y="1616040"/>
              <a:ext cx="6497280" cy="44330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02" name="Rectangle 4">
            <a:hlinkClick r:id="rId8" action="ppaction://hlinksldjump"/>
          </p:cNvPr>
          <p:cNvSpPr/>
          <p:nvPr/>
        </p:nvSpPr>
        <p:spPr>
          <a:xfrm>
            <a:off x="9969480" y="243000"/>
            <a:ext cx="1798560" cy="6264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 algn="ctr" defTabSz="914400">
              <a:lnSpc>
                <a:spcPts val="2001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Retourner au sommaire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074923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8" descr="A screenshot of a computer&#10;&#10;AI-generated content may be incorrect."/>
          <p:cNvPicPr/>
          <p:nvPr/>
        </p:nvPicPr>
        <p:blipFill>
          <a:blip r:embed="rId2"/>
          <a:stretch/>
        </p:blipFill>
        <p:spPr>
          <a:xfrm>
            <a:off x="332640" y="1592355"/>
            <a:ext cx="6620400" cy="4800600"/>
          </a:xfrm>
          <a:prstGeom prst="rect">
            <a:avLst/>
          </a:prstGeom>
          <a:noFill/>
          <a:ln w="0"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5" name="Image 2"/>
          <p:cNvPicPr/>
          <p:nvPr/>
        </p:nvPicPr>
        <p:blipFill>
          <a:blip r:embed="rId3"/>
          <a:stretch/>
        </p:blipFill>
        <p:spPr>
          <a:xfrm>
            <a:off x="332640" y="190440"/>
            <a:ext cx="2207880" cy="67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Rectangle 4">
            <a:hlinkClick r:id="rId4" action="ppaction://hlinksldjump"/>
          </p:cNvPr>
          <p:cNvSpPr/>
          <p:nvPr/>
        </p:nvSpPr>
        <p:spPr>
          <a:xfrm>
            <a:off x="10311480" y="243000"/>
            <a:ext cx="1456560" cy="573480"/>
          </a:xfrm>
          <a:prstGeom prst="rect">
            <a:avLst/>
          </a:prstGeom>
          <a:solidFill>
            <a:srgbClr val="FFFF00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 algn="ctr" defTabSz="914400">
              <a:lnSpc>
                <a:spcPts val="2001"/>
              </a:lnSpc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Retour Accueil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7" name="Rectangle 3"/>
          <p:cNvSpPr/>
          <p:nvPr/>
        </p:nvSpPr>
        <p:spPr>
          <a:xfrm>
            <a:off x="3104640" y="190440"/>
            <a:ext cx="8742960" cy="67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2040" tIns="60840" rIns="122040" bIns="6084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2800" b="1" u="none" strike="noStrike">
                <a:solidFill>
                  <a:srgbClr val="AF9489"/>
                </a:solidFill>
                <a:effectLst/>
                <a:uFillTx/>
                <a:latin typeface="Marianne"/>
              </a:rPr>
              <a:t>Se connecter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8" name="Rectangle 24"/>
          <p:cNvSpPr/>
          <p:nvPr/>
        </p:nvSpPr>
        <p:spPr>
          <a:xfrm>
            <a:off x="7365240" y="1928880"/>
            <a:ext cx="4402800" cy="1743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  <a:spcAft>
                <a:spcPts val="601"/>
              </a:spcAft>
            </a:pP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 Light"/>
              </a:rPr>
              <a:t>Choisissez votre fournisseur d’identité (ex. Académie Aix-Marseille), puis cliquez sur </a:t>
            </a:r>
            <a:b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 Light"/>
              </a:rPr>
            </a:b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 Light"/>
              </a:rPr>
              <a:t>« Continuer ».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 Light"/>
              </a:rPr>
              <a:t>Vous serez alors connecté automatiquement. 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1" name="Rectangle 25"/>
          <p:cNvSpPr/>
          <p:nvPr/>
        </p:nvSpPr>
        <p:spPr>
          <a:xfrm>
            <a:off x="6096000" y="1171080"/>
            <a:ext cx="5672040" cy="357480"/>
          </a:xfrm>
          <a:prstGeom prst="rect">
            <a:avLst/>
          </a:prstGeom>
          <a:solidFill>
            <a:srgbClr val="AF9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2040" tIns="60840" rIns="122040" bIns="608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 dirty="0">
                <a:solidFill>
                  <a:srgbClr val="45352F"/>
                </a:solidFill>
                <a:effectLst/>
                <a:uFillTx/>
                <a:latin typeface="Marianne"/>
              </a:rPr>
              <a:t>Étape 2</a:t>
            </a:r>
            <a:endParaRPr lang="fr-FR" sz="20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123" name="Graphic 4" descr="Cursor with solid fill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3817800" y="3694320"/>
            <a:ext cx="459000" cy="45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" name="Rectangle 4">
            <a:hlinkClick r:id="rId7" action="ppaction://hlinksldjump"/>
          </p:cNvPr>
          <p:cNvSpPr/>
          <p:nvPr/>
        </p:nvSpPr>
        <p:spPr>
          <a:xfrm>
            <a:off x="9969480" y="243000"/>
            <a:ext cx="1798560" cy="6264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 algn="ctr" defTabSz="914400">
              <a:lnSpc>
                <a:spcPts val="2001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Retourner au sommaire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Rectangle 37">
            <a:extLst>
              <a:ext uri="{FF2B5EF4-FFF2-40B4-BE49-F238E27FC236}">
                <a16:creationId xmlns:a16="http://schemas.microsoft.com/office/drawing/2014/main" id="{E8B223EC-E482-004E-BF89-512AD475B662}"/>
              </a:ext>
            </a:extLst>
          </p:cNvPr>
          <p:cNvSpPr/>
          <p:nvPr/>
        </p:nvSpPr>
        <p:spPr>
          <a:xfrm>
            <a:off x="342519" y="1167120"/>
            <a:ext cx="5672040" cy="3574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2040" tIns="60840" rIns="122040" bIns="608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 dirty="0">
                <a:solidFill>
                  <a:schemeClr val="lt1"/>
                </a:solidFill>
                <a:effectLst/>
                <a:uFillTx/>
                <a:latin typeface="Marianne"/>
              </a:rPr>
              <a:t>Étape 1</a:t>
            </a:r>
            <a:endParaRPr lang="fr-FR" sz="20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Espace réservé du texte 5"/>
          <p:cNvSpPr/>
          <p:nvPr/>
        </p:nvSpPr>
        <p:spPr>
          <a:xfrm>
            <a:off x="545040" y="1972440"/>
            <a:ext cx="6489720" cy="181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90000"/>
              </a:lnSpc>
              <a:spcBef>
                <a:spcPts val="1800"/>
              </a:spcBef>
              <a:tabLst>
                <a:tab pos="0" algn="l"/>
              </a:tabLst>
            </a:pPr>
            <a:endParaRPr lang="fr-FR" sz="1200" b="1" u="none" strike="noStrike">
              <a:solidFill>
                <a:srgbClr val="000091"/>
              </a:solidFill>
              <a:effectLst/>
              <a:uFillTx/>
              <a:latin typeface="Calibri Light"/>
            </a:endParaRPr>
          </a:p>
        </p:txBody>
      </p:sp>
      <p:grpSp>
        <p:nvGrpSpPr>
          <p:cNvPr id="419" name="Group 2"/>
          <p:cNvGrpSpPr/>
          <p:nvPr/>
        </p:nvGrpSpPr>
        <p:grpSpPr>
          <a:xfrm>
            <a:off x="341640" y="1708560"/>
            <a:ext cx="5873400" cy="4326120"/>
            <a:chOff x="341640" y="1708560"/>
            <a:chExt cx="5873400" cy="4326120"/>
          </a:xfrm>
        </p:grpSpPr>
        <p:sp>
          <p:nvSpPr>
            <p:cNvPr id="420" name="Rectangle 4"/>
            <p:cNvSpPr/>
            <p:nvPr/>
          </p:nvSpPr>
          <p:spPr>
            <a:xfrm>
              <a:off x="341640" y="1708560"/>
              <a:ext cx="5873400" cy="4326120"/>
            </a:xfrm>
            <a:prstGeom prst="rect">
              <a:avLst/>
            </a:prstGeom>
            <a:solidFill>
              <a:srgbClr val="E3440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fr-FR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grpSp>
          <p:nvGrpSpPr>
            <p:cNvPr id="421" name="Group 1"/>
            <p:cNvGrpSpPr/>
            <p:nvPr/>
          </p:nvGrpSpPr>
          <p:grpSpPr>
            <a:xfrm>
              <a:off x="939600" y="1708560"/>
              <a:ext cx="4237920" cy="4326120"/>
              <a:chOff x="939600" y="1708560"/>
              <a:chExt cx="4237920" cy="4326120"/>
            </a:xfrm>
          </p:grpSpPr>
          <p:sp>
            <p:nvSpPr>
              <p:cNvPr id="422" name="Rectangle 13"/>
              <p:cNvSpPr/>
              <p:nvPr/>
            </p:nvSpPr>
            <p:spPr>
              <a:xfrm>
                <a:off x="2205360" y="1740600"/>
                <a:ext cx="2972160" cy="4261680"/>
              </a:xfrm>
              <a:prstGeom prst="rect">
                <a:avLst/>
              </a:prstGeom>
              <a:solidFill>
                <a:srgbClr val="E3440D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r>
                  <a:rPr lang="fr-FR" sz="4000" b="1" u="none" strike="noStrike">
                    <a:solidFill>
                      <a:schemeClr val="lt1"/>
                    </a:solidFill>
                    <a:effectLst/>
                    <a:uFillTx/>
                    <a:latin typeface="Marianne"/>
                  </a:rPr>
                  <a:t>Évaluateur externe</a:t>
                </a:r>
                <a:endParaRPr lang="fr-FR" sz="4000" b="0" u="none" strike="noStrik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423" name="Rectangle 5"/>
              <p:cNvSpPr/>
              <p:nvPr/>
            </p:nvSpPr>
            <p:spPr>
              <a:xfrm>
                <a:off x="939600" y="1708560"/>
                <a:ext cx="1135080" cy="4326120"/>
              </a:xfrm>
              <a:prstGeom prst="rect">
                <a:avLst/>
              </a:prstGeom>
              <a:solidFill>
                <a:srgbClr val="E3440D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 defTabSz="914400">
                  <a:lnSpc>
                    <a:spcPct val="100000"/>
                  </a:lnSpc>
                </a:pPr>
                <a:r>
                  <a:rPr lang="fr-FR" sz="7200" b="1" u="none" strike="noStrike" dirty="0">
                    <a:solidFill>
                      <a:schemeClr val="lt1"/>
                    </a:solidFill>
                    <a:effectLst/>
                    <a:uFillTx/>
                    <a:latin typeface="Marianne"/>
                  </a:rPr>
                  <a:t>|</a:t>
                </a:r>
                <a:endParaRPr lang="fr-FR" sz="7200" b="0" u="none" strike="noStrike" dirty="0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</p:grpSp>
      </p:grpSp>
      <p:pic>
        <p:nvPicPr>
          <p:cNvPr id="424" name="Image 2"/>
          <p:cNvPicPr/>
          <p:nvPr/>
        </p:nvPicPr>
        <p:blipFill>
          <a:blip r:embed="rId2"/>
          <a:stretch/>
        </p:blipFill>
        <p:spPr>
          <a:xfrm>
            <a:off x="332640" y="190440"/>
            <a:ext cx="2207880" cy="67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5" name="Espace réservé du contenu 1"/>
          <p:cNvSpPr/>
          <p:nvPr/>
        </p:nvSpPr>
        <p:spPr>
          <a:xfrm>
            <a:off x="6308640" y="1708560"/>
            <a:ext cx="5549760" cy="43261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0" bIns="0" numCol="1" spcCol="360000" anchor="ctr">
            <a:noAutofit/>
          </a:bodyPr>
          <a:lstStyle/>
          <a:p>
            <a:pPr defTabSz="1219320">
              <a:lnSpc>
                <a:spcPct val="100000"/>
              </a:lnSpc>
              <a:tabLst>
                <a:tab pos="0" algn="l"/>
              </a:tabLst>
            </a:pPr>
            <a:r>
              <a:rPr lang="fr-FR" sz="1600" b="0" i="1" u="none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Les évaluateurs externes interviennent à l’étape 2 de l’évaluation.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1219320">
              <a:lnSpc>
                <a:spcPct val="10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1600" b="0" i="1" u="none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Ci-dessous, la liste des actions possibles à chaque étape de l’évaluation :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121932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tabLst>
                <a:tab pos="0" algn="l"/>
              </a:tabLst>
            </a:pPr>
            <a:r>
              <a:rPr lang="fr-FR" sz="1600" b="0" u="sng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Étape 1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1219320">
              <a:lnSpc>
                <a:spcPct val="100000"/>
              </a:lnSpc>
              <a:buClr>
                <a:srgbClr val="E3440D"/>
              </a:buClr>
              <a:buFont typeface="Arial"/>
              <a:buChar char="■"/>
              <a:tabLst>
                <a:tab pos="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Visualiser le rapport d’auto-évaluation.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121932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tabLst>
                <a:tab pos="0" algn="l"/>
              </a:tabLst>
            </a:pPr>
            <a:r>
              <a:rPr lang="fr-FR" sz="1600" b="0" u="sng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Étape 2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1219320">
              <a:lnSpc>
                <a:spcPct val="100000"/>
              </a:lnSpc>
              <a:buClr>
                <a:srgbClr val="E3440D"/>
              </a:buClr>
              <a:buFont typeface="Arial"/>
              <a:buChar char="■"/>
              <a:tabLst>
                <a:tab pos="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Ajouter un pré-rapport ou un rapport d’évaluation.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1219320">
              <a:lnSpc>
                <a:spcPct val="100000"/>
              </a:lnSpc>
              <a:buClr>
                <a:srgbClr val="E3440D"/>
              </a:buClr>
              <a:buFont typeface="Arial"/>
              <a:buChar char="■"/>
              <a:tabLst>
                <a:tab pos="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Modifier un pré-rapport ou un rapport d’évaluation.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121932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tabLst>
                <a:tab pos="0" algn="l"/>
              </a:tabLst>
            </a:pPr>
            <a:r>
              <a:rPr lang="fr-FR" sz="1600" b="0" u="sng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Étape 3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1219320">
              <a:lnSpc>
                <a:spcPct val="100000"/>
              </a:lnSpc>
              <a:buClr>
                <a:srgbClr val="E3440D"/>
              </a:buClr>
              <a:buFont typeface="Arial"/>
              <a:buChar char="■"/>
              <a:tabLst>
                <a:tab pos="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Marianne Light"/>
              </a:rPr>
              <a:t>Visualiser le rapport final d’évaluation.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6" name="Espace réservé du contenu 1"/>
          <p:cNvSpPr/>
          <p:nvPr/>
        </p:nvSpPr>
        <p:spPr>
          <a:xfrm>
            <a:off x="341640" y="4565880"/>
            <a:ext cx="5619600" cy="1274040"/>
          </a:xfrm>
          <a:prstGeom prst="rect">
            <a:avLst/>
          </a:prstGeom>
          <a:noFill/>
          <a:ln w="285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00" tIns="0" rIns="144000" bIns="0" numCol="1" spcCol="360000" anchor="ctr">
            <a:noAutofit/>
          </a:bodyPr>
          <a:lstStyle/>
          <a:p>
            <a:pPr defTabSz="1219320">
              <a:lnSpc>
                <a:spcPct val="100000"/>
              </a:lnSpc>
              <a:tabLst>
                <a:tab pos="0" algn="l"/>
              </a:tabLst>
            </a:pPr>
            <a:r>
              <a:rPr lang="fr-FR" sz="1600" b="0" u="none" strike="noStrike" dirty="0">
                <a:solidFill>
                  <a:schemeClr val="lt1"/>
                </a:solidFill>
                <a:effectLst/>
                <a:uFillTx/>
                <a:latin typeface="Marianne Light"/>
              </a:rPr>
              <a:t>Cette section ne présente que les spécificités du profil « Évaluateur externe ». </a:t>
            </a:r>
            <a:r>
              <a:rPr lang="fr-FR" sz="1600" u="none" strike="noStrike" dirty="0">
                <a:solidFill>
                  <a:schemeClr val="lt1"/>
                </a:solidFill>
                <a:effectLst/>
                <a:uFillTx/>
                <a:latin typeface="Marianne Light"/>
              </a:rPr>
              <a:t>Pour des explications pas à pas des fonctionnalités générales référez-vous à la section « Directeur d’établissement ».</a:t>
            </a:r>
            <a:endParaRPr lang="fr-FR" sz="160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7" name="Rectangle 4">
            <a:hlinkClick r:id="rId3" action="ppaction://hlinksldjump"/>
          </p:cNvPr>
          <p:cNvSpPr/>
          <p:nvPr/>
        </p:nvSpPr>
        <p:spPr>
          <a:xfrm>
            <a:off x="9969480" y="243000"/>
            <a:ext cx="1798560" cy="6264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 algn="ctr" defTabSz="914400">
              <a:lnSpc>
                <a:spcPts val="2001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Retourner au sommaire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Image 2"/>
          <p:cNvPicPr/>
          <p:nvPr/>
        </p:nvPicPr>
        <p:blipFill>
          <a:blip r:embed="rId2"/>
          <a:stretch/>
        </p:blipFill>
        <p:spPr>
          <a:xfrm>
            <a:off x="332640" y="190440"/>
            <a:ext cx="2207880" cy="67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Rectangle 11"/>
          <p:cNvSpPr/>
          <p:nvPr/>
        </p:nvSpPr>
        <p:spPr>
          <a:xfrm>
            <a:off x="2850120" y="190440"/>
            <a:ext cx="8997480" cy="67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2040" tIns="60840" rIns="122040" bIns="6084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2800" b="1" u="none" strike="noStrike">
                <a:solidFill>
                  <a:srgbClr val="E3440D"/>
                </a:solidFill>
                <a:effectLst/>
                <a:uFillTx/>
                <a:latin typeface="Marianne"/>
              </a:rPr>
              <a:t>Évaluateur externe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430" name="Image 6"/>
          <p:cNvPicPr/>
          <p:nvPr/>
        </p:nvPicPr>
        <p:blipFill>
          <a:blip r:embed="rId3"/>
          <a:stretch/>
        </p:blipFill>
        <p:spPr>
          <a:xfrm>
            <a:off x="332640" y="1935360"/>
            <a:ext cx="7197480" cy="4497480"/>
          </a:xfrm>
          <a:prstGeom prst="rect">
            <a:avLst/>
          </a:prstGeom>
          <a:noFill/>
          <a:ln w="0"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31" name="Rectangle 7"/>
          <p:cNvSpPr/>
          <p:nvPr/>
        </p:nvSpPr>
        <p:spPr>
          <a:xfrm>
            <a:off x="332640" y="1015560"/>
            <a:ext cx="11435400" cy="429480"/>
          </a:xfrm>
          <a:prstGeom prst="rect">
            <a:avLst/>
          </a:prstGeom>
          <a:solidFill>
            <a:srgbClr val="E34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2040" tIns="60840" rIns="122040" bIns="608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Écran d’accueil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32" name="Rectangle 9"/>
          <p:cNvSpPr/>
          <p:nvPr/>
        </p:nvSpPr>
        <p:spPr>
          <a:xfrm>
            <a:off x="6499080" y="1863360"/>
            <a:ext cx="357480" cy="318600"/>
          </a:xfrm>
          <a:prstGeom prst="rect">
            <a:avLst/>
          </a:prstGeom>
          <a:solidFill>
            <a:schemeClr val="bg1"/>
          </a:solidFill>
          <a:ln w="28575">
            <a:solidFill>
              <a:srgbClr val="E344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rgbClr val="E3440D"/>
                </a:solidFill>
                <a:effectLst/>
                <a:uFillTx/>
                <a:latin typeface="Marianne"/>
              </a:rPr>
              <a:t>1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433" name="Group 19"/>
          <p:cNvGrpSpPr/>
          <p:nvPr/>
        </p:nvGrpSpPr>
        <p:grpSpPr>
          <a:xfrm>
            <a:off x="7641360" y="1947960"/>
            <a:ext cx="4137480" cy="1093680"/>
            <a:chOff x="7641360" y="1947960"/>
            <a:chExt cx="4137480" cy="1093680"/>
          </a:xfrm>
        </p:grpSpPr>
        <p:sp>
          <p:nvSpPr>
            <p:cNvPr id="434" name="Rectangle 8"/>
            <p:cNvSpPr/>
            <p:nvPr/>
          </p:nvSpPr>
          <p:spPr>
            <a:xfrm>
              <a:off x="7641360" y="1947960"/>
              <a:ext cx="4137480" cy="1093680"/>
            </a:xfrm>
            <a:prstGeom prst="rect">
              <a:avLst/>
            </a:prstGeom>
            <a:noFill/>
            <a:ln w="28575">
              <a:solidFill>
                <a:srgbClr val="E34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288000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fr-FR" sz="1600" b="0" u="none" strike="noStrike">
                  <a:solidFill>
                    <a:schemeClr val="dk1"/>
                  </a:solidFill>
                  <a:effectLst/>
                  <a:uFillTx/>
                  <a:latin typeface="Marianne Light"/>
                </a:rPr>
                <a:t>Si vous avez un second profil (par exemple, directeur d’établissement), vous pouvez y accéder en cliquant sur le bouton « Changer de profil »</a:t>
              </a:r>
              <a:endParaRPr lang="fr-FR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35" name="Rectangle 10"/>
            <p:cNvSpPr/>
            <p:nvPr/>
          </p:nvSpPr>
          <p:spPr>
            <a:xfrm>
              <a:off x="7641360" y="1947960"/>
              <a:ext cx="357480" cy="318600"/>
            </a:xfrm>
            <a:prstGeom prst="rect">
              <a:avLst/>
            </a:prstGeom>
            <a:solidFill>
              <a:srgbClr val="E3440D"/>
            </a:solidFill>
            <a:ln w="28575">
              <a:solidFill>
                <a:srgbClr val="E34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FR" sz="2400" b="1" u="none" strike="noStrike">
                  <a:solidFill>
                    <a:schemeClr val="lt1"/>
                  </a:solidFill>
                  <a:effectLst/>
                  <a:uFillTx/>
                  <a:latin typeface="Marianne Light"/>
                </a:rPr>
                <a:t>1</a:t>
              </a:r>
              <a:endParaRPr lang="fr-FR" sz="24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36" name="Rectangle 15"/>
          <p:cNvSpPr/>
          <p:nvPr/>
        </p:nvSpPr>
        <p:spPr>
          <a:xfrm>
            <a:off x="6319800" y="4026600"/>
            <a:ext cx="357480" cy="318600"/>
          </a:xfrm>
          <a:prstGeom prst="rect">
            <a:avLst/>
          </a:prstGeom>
          <a:solidFill>
            <a:schemeClr val="bg1"/>
          </a:solidFill>
          <a:ln w="28575">
            <a:solidFill>
              <a:srgbClr val="E344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rgbClr val="E3440D"/>
                </a:solidFill>
                <a:effectLst/>
                <a:uFillTx/>
                <a:latin typeface="Marianne"/>
              </a:rPr>
              <a:t>2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7" name="Rectangle 16"/>
          <p:cNvSpPr/>
          <p:nvPr/>
        </p:nvSpPr>
        <p:spPr>
          <a:xfrm>
            <a:off x="872280" y="5609880"/>
            <a:ext cx="357480" cy="318600"/>
          </a:xfrm>
          <a:prstGeom prst="rect">
            <a:avLst/>
          </a:prstGeom>
          <a:solidFill>
            <a:schemeClr val="bg1"/>
          </a:solidFill>
          <a:ln w="28575">
            <a:solidFill>
              <a:srgbClr val="E344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rgbClr val="E3440D"/>
                </a:solidFill>
                <a:effectLst/>
                <a:uFillTx/>
                <a:latin typeface="Marianne"/>
              </a:rPr>
              <a:t>4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438" name="Group 21"/>
          <p:cNvGrpSpPr/>
          <p:nvPr/>
        </p:nvGrpSpPr>
        <p:grpSpPr>
          <a:xfrm>
            <a:off x="7641360" y="3815280"/>
            <a:ext cx="4137480" cy="941760"/>
            <a:chOff x="7641360" y="3815280"/>
            <a:chExt cx="4137480" cy="941760"/>
          </a:xfrm>
        </p:grpSpPr>
        <p:sp>
          <p:nvSpPr>
            <p:cNvPr id="439" name="Rectangle 12"/>
            <p:cNvSpPr/>
            <p:nvPr/>
          </p:nvSpPr>
          <p:spPr>
            <a:xfrm>
              <a:off x="7641360" y="3815280"/>
              <a:ext cx="4137480" cy="941760"/>
            </a:xfrm>
            <a:prstGeom prst="rect">
              <a:avLst/>
            </a:prstGeom>
            <a:noFill/>
            <a:ln w="28575">
              <a:solidFill>
                <a:srgbClr val="E34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288000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fr-FR" sz="1600" b="0" u="none" strike="noStrike">
                  <a:solidFill>
                    <a:schemeClr val="dk1"/>
                  </a:solidFill>
                  <a:effectLst/>
                  <a:uFillTx/>
                  <a:latin typeface="Marianne Light"/>
                </a:rPr>
                <a:t>Cliquez ici pour accéder au dossier de l’école ou de l’établissement à évaluer.</a:t>
              </a:r>
              <a:endParaRPr lang="fr-FR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40" name="Rectangle 17"/>
            <p:cNvSpPr/>
            <p:nvPr/>
          </p:nvSpPr>
          <p:spPr>
            <a:xfrm>
              <a:off x="7641360" y="3815280"/>
              <a:ext cx="357480" cy="318600"/>
            </a:xfrm>
            <a:prstGeom prst="rect">
              <a:avLst/>
            </a:prstGeom>
            <a:solidFill>
              <a:srgbClr val="E3440D"/>
            </a:solidFill>
            <a:ln w="28575">
              <a:solidFill>
                <a:srgbClr val="E34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FR" sz="2400" b="1" u="none" strike="noStrike">
                  <a:solidFill>
                    <a:schemeClr val="lt1"/>
                  </a:solidFill>
                  <a:effectLst/>
                  <a:uFillTx/>
                  <a:latin typeface="Marianne Light"/>
                </a:rPr>
                <a:t>2</a:t>
              </a:r>
              <a:endParaRPr lang="fr-FR" sz="24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</p:grpSp>
      <p:pic>
        <p:nvPicPr>
          <p:cNvPr id="441" name="Image 9"/>
          <p:cNvPicPr/>
          <p:nvPr/>
        </p:nvPicPr>
        <p:blipFill>
          <a:blip r:embed="rId4"/>
          <a:srcRect l="1202" t="52338" r="83441" b="39044"/>
          <a:stretch/>
        </p:blipFill>
        <p:spPr>
          <a:xfrm>
            <a:off x="477720" y="3574080"/>
            <a:ext cx="1146960" cy="39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2" name="Rectangle 16"/>
          <p:cNvSpPr/>
          <p:nvPr/>
        </p:nvSpPr>
        <p:spPr>
          <a:xfrm>
            <a:off x="872280" y="3868200"/>
            <a:ext cx="357480" cy="318600"/>
          </a:xfrm>
          <a:prstGeom prst="rect">
            <a:avLst/>
          </a:prstGeom>
          <a:solidFill>
            <a:schemeClr val="bg1"/>
          </a:solidFill>
          <a:ln w="28575">
            <a:solidFill>
              <a:srgbClr val="E344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rgbClr val="E3440D"/>
                </a:solidFill>
                <a:effectLst/>
                <a:uFillTx/>
                <a:latin typeface="Marianne"/>
              </a:rPr>
              <a:t>3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443" name="Group 22"/>
          <p:cNvGrpSpPr/>
          <p:nvPr/>
        </p:nvGrpSpPr>
        <p:grpSpPr>
          <a:xfrm>
            <a:off x="7641360" y="6081120"/>
            <a:ext cx="4137480" cy="318600"/>
            <a:chOff x="7641360" y="6081120"/>
            <a:chExt cx="4137480" cy="318600"/>
          </a:xfrm>
        </p:grpSpPr>
        <p:sp>
          <p:nvSpPr>
            <p:cNvPr id="444" name="Rectangle 13"/>
            <p:cNvSpPr/>
            <p:nvPr/>
          </p:nvSpPr>
          <p:spPr>
            <a:xfrm>
              <a:off x="7641360" y="6081120"/>
              <a:ext cx="4137480" cy="318600"/>
            </a:xfrm>
            <a:prstGeom prst="rect">
              <a:avLst/>
            </a:prstGeom>
            <a:noFill/>
            <a:ln w="28575">
              <a:solidFill>
                <a:srgbClr val="E34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marL="288000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fr-FR" sz="1600" b="0" u="none" strike="noStrike">
                  <a:solidFill>
                    <a:schemeClr val="dk1"/>
                  </a:solidFill>
                  <a:effectLst/>
                  <a:uFillTx/>
                  <a:latin typeface="Marianne Light"/>
                </a:rPr>
                <a:t>Cliquez ici pour vous déconnecter.</a:t>
              </a:r>
              <a:endParaRPr lang="fr-FR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45" name="Rectangle 18"/>
            <p:cNvSpPr/>
            <p:nvPr/>
          </p:nvSpPr>
          <p:spPr>
            <a:xfrm>
              <a:off x="7641360" y="6081120"/>
              <a:ext cx="357480" cy="318600"/>
            </a:xfrm>
            <a:prstGeom prst="rect">
              <a:avLst/>
            </a:prstGeom>
            <a:solidFill>
              <a:srgbClr val="E3440D"/>
            </a:solidFill>
            <a:ln w="28575">
              <a:solidFill>
                <a:srgbClr val="E34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fr-FR" sz="2400" b="1" u="none" strike="noStrike">
                  <a:solidFill>
                    <a:schemeClr val="lt1"/>
                  </a:solidFill>
                  <a:effectLst/>
                  <a:uFillTx/>
                  <a:latin typeface="Marianne Light"/>
                </a:rPr>
                <a:t>4</a:t>
              </a:r>
              <a:endParaRPr lang="fr-FR" sz="24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46" name="Rectangle 29"/>
          <p:cNvSpPr/>
          <p:nvPr/>
        </p:nvSpPr>
        <p:spPr>
          <a:xfrm>
            <a:off x="7641360" y="5002560"/>
            <a:ext cx="4137480" cy="717480"/>
          </a:xfrm>
          <a:prstGeom prst="rect">
            <a:avLst/>
          </a:prstGeom>
          <a:noFill/>
          <a:ln w="28575">
            <a:solidFill>
              <a:srgbClr val="E344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88000"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 Light"/>
              </a:rPr>
              <a:t>Cliquez ici pour accéder à la FAQ et au formulaire de contact du support.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7" name="Rectangle 17"/>
          <p:cNvSpPr/>
          <p:nvPr/>
        </p:nvSpPr>
        <p:spPr>
          <a:xfrm>
            <a:off x="7651080" y="5002560"/>
            <a:ext cx="357480" cy="318600"/>
          </a:xfrm>
          <a:prstGeom prst="rect">
            <a:avLst/>
          </a:prstGeom>
          <a:solidFill>
            <a:srgbClr val="E3440D"/>
          </a:solidFill>
          <a:ln w="28575">
            <a:solidFill>
              <a:srgbClr val="E344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chemeClr val="lt1"/>
                </a:solidFill>
                <a:effectLst/>
                <a:uFillTx/>
                <a:latin typeface="Marianne Light"/>
              </a:rPr>
              <a:t>3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48" name="Rectangle 4">
            <a:hlinkClick r:id="rId5" action="ppaction://hlinksldjump"/>
          </p:cNvPr>
          <p:cNvSpPr/>
          <p:nvPr/>
        </p:nvSpPr>
        <p:spPr>
          <a:xfrm>
            <a:off x="9969480" y="243000"/>
            <a:ext cx="1798560" cy="6264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 algn="ctr" defTabSz="914400">
              <a:lnSpc>
                <a:spcPts val="2001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Retourner au sommaire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6a2ae5a-9f00-4f6b-95ed-5d33d77c4d61}" enabled="0" method="" siteId="{76a2ae5a-9f00-4f6b-95ed-5d33d77c4d6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7877</TotalTime>
  <Words>460</Words>
  <Application>Microsoft Office PowerPoint</Application>
  <PresentationFormat>Grand écran</PresentationFormat>
  <Paragraphs>83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Marianne</vt:lpstr>
      <vt:lpstr>Marianne Light</vt:lpstr>
      <vt:lpstr>Symbol</vt:lpstr>
      <vt:lpstr>Wingdings</vt:lpstr>
      <vt:lpstr>1_Thème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Ministere de l'Education Nationale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CHRISTOPHE REHEL</dc:creator>
  <dc:description/>
  <cp:lastModifiedBy>HERNU Vincent</cp:lastModifiedBy>
  <cp:revision>575</cp:revision>
  <cp:lastPrinted>2022-03-02T13:17:05Z</cp:lastPrinted>
  <dcterms:created xsi:type="dcterms:W3CDTF">2022-02-28T10:19:46Z</dcterms:created>
  <dcterms:modified xsi:type="dcterms:W3CDTF">2026-09-16T15:48:05Z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0x0101004E746BCC0E0290438C8AC9D944D7F166</vt:lpwstr>
  </property>
  <property fmtid="{D5CDD505-2E9C-101B-9397-08002B2CF9AE}" pid="3" name="PresentationFormat">
    <vt:lpwstr>Grand écran</vt:lpwstr>
  </property>
  <property fmtid="{D5CDD505-2E9C-101B-9397-08002B2CF9AE}" pid="4" name="Slides">
    <vt:r8>34</vt:r8>
  </property>
</Properties>
</file>