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2" r:id="rId1"/>
  </p:sldMasterIdLst>
  <p:notesMasterIdLst>
    <p:notesMasterId r:id="rId33"/>
  </p:notesMasterIdLst>
  <p:sldIdLst>
    <p:sldId id="256" r:id="rId2"/>
    <p:sldId id="291" r:id="rId3"/>
    <p:sldId id="295" r:id="rId4"/>
    <p:sldId id="296" r:id="rId5"/>
    <p:sldId id="297" r:id="rId6"/>
    <p:sldId id="280" r:id="rId7"/>
    <p:sldId id="290" r:id="rId8"/>
    <p:sldId id="259" r:id="rId9"/>
    <p:sldId id="260" r:id="rId10"/>
    <p:sldId id="261" r:id="rId11"/>
    <p:sldId id="262" r:id="rId12"/>
    <p:sldId id="264" r:id="rId13"/>
    <p:sldId id="265" r:id="rId14"/>
    <p:sldId id="266" r:id="rId15"/>
    <p:sldId id="267" r:id="rId16"/>
    <p:sldId id="268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4" r:id="rId28"/>
    <p:sldId id="292" r:id="rId29"/>
    <p:sldId id="293" r:id="rId30"/>
    <p:sldId id="294" r:id="rId31"/>
    <p:sldId id="285" r:id="rId3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56" autoAdjust="0"/>
    <p:restoredTop sz="94805"/>
  </p:normalViewPr>
  <p:slideViewPr>
    <p:cSldViewPr snapToGrid="0">
      <p:cViewPr>
        <p:scale>
          <a:sx n="50" d="100"/>
          <a:sy n="50" d="100"/>
        </p:scale>
        <p:origin x="516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2797F0-5BFD-F54F-A426-D796235C8664}" type="datetimeFigureOut">
              <a:rPr lang="fr-FR" smtClean="0"/>
              <a:t>24/01/2026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D3C28D-4FCE-BA43-BC23-E35E24A4D9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0174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D3C28D-4FCE-BA43-BC23-E35E24A4D9F5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153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D3C28D-4FCE-BA43-BC23-E35E24A4D9F5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4673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1E8A1-6DA8-4496-BCE8-03ED561CC4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65760"/>
            <a:ext cx="10515600" cy="2890202"/>
          </a:xfrm>
        </p:spPr>
        <p:txBody>
          <a:bodyPr anchor="b">
            <a:normAutofit/>
          </a:bodyPr>
          <a:lstStyle>
            <a:lvl1pPr algn="l"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B24CCC-3D44-4BB5-AA35-A21607EF69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506150"/>
            <a:ext cx="10515600" cy="2483488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1F80F6-1855-44E9-BA95-5E00A06E7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D7FFD-570A-4968-B943-AF87BB679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CE6A8-0665-4714-B241-6AFBA8C6F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99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926EC-DC54-4882-9D58-F201EA25C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804E7C-4CBA-49AF-B24C-1A1FF51C21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D3C727-C0C7-4BBA-9CF5-6C1FAC76B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603986-C5B4-4956-AC6F-4F36186B8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5F941-E847-4C51-97D6-21066B26E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632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0338D2-D9EE-4B67-97C1-08ABD57453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53848" y="365125"/>
            <a:ext cx="3999952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4B1422-6C1E-4422-80E8-34B0092FBF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26546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C8B53C-3084-4BC0-A80E-DB41C04C6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76BFDE-DC70-4A6E-90B8-337FC4725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C3578F-39AE-4F6F-9614-32EF672E6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30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2A8A8-ECDA-4018-ABB4-CC22892BE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0AE7C-51AF-4F0E-B5A3-8C7E1026C2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F28C09-A717-49AB-B60E-433BC4692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11A47A-6E5A-4754-8B43-9CE556160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ACA1EB-7AC7-4F86-90C0-AA980D887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816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95957-C46F-4F17-BC8C-6507E676E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65760"/>
            <a:ext cx="10515600" cy="382786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D9661B-6633-4C8B-8B9C-E514DF851D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443817"/>
            <a:ext cx="10515600" cy="16458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6274BF-C1CD-4709-B0A0-E9407DBEA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9ADB94-0A5B-4B56-B0B1-1FF5580A4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CA668A-35AE-4CDF-AC4C-2BEEA9EE8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627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7F1FD-0E96-4963-9F09-92861572B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9E5F0-B650-4AFF-B90E-23B378684D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40876"/>
            <a:ext cx="5181600" cy="42360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D1747B-302D-476E-8F4F-E4B114C662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40876"/>
            <a:ext cx="5181600" cy="42360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40577D-22F7-4958-BB3D-6C9265EA1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EC5B46-A8FB-4683-9618-3F6E07383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7887BD-93E9-4181-9D7F-940C3E173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926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63D79-FA27-4567-9032-AF722733E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77C1BF-703F-4992-BB0C-EB1E579C74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51823"/>
            <a:ext cx="5157787" cy="823912"/>
          </a:xfrm>
        </p:spPr>
        <p:txBody>
          <a:bodyPr anchor="b"/>
          <a:lstStyle>
            <a:lvl1pPr marL="0" indent="0">
              <a:buNone/>
              <a:defRPr lang="en-US" sz="2400" b="0" i="1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B2FCE1-6DC0-43B5-8016-89FD4AF5A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54741"/>
            <a:ext cx="5157787" cy="32349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2FED7A-67D0-43CC-889A-25F8849647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51823"/>
            <a:ext cx="5183188" cy="823912"/>
          </a:xfrm>
        </p:spPr>
        <p:txBody>
          <a:bodyPr anchor="b"/>
          <a:lstStyle>
            <a:lvl1pPr marL="0" indent="0">
              <a:buNone/>
              <a:defRPr lang="en-US" sz="2400" b="0" i="1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31C176-48F2-44EC-B3A2-A144403D57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54741"/>
            <a:ext cx="5183188" cy="32349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9187B8-AC48-4FE7-8658-8A31E3731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1/24/2026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CAB465-E22E-45DC-89C9-406121BCE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F9D1CF-F964-4405-8677-5F9E2A028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845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A3453-DD0F-41C0-8F4A-5DC343F5E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4E6313-506F-4456-B3D9-D9655538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1/24/2026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26068-7707-41EC-93EF-A24CAF8FF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9C8A3C-8C01-4039-B47B-57D849758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026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892633-8C77-419D-B24D-2B3D44DBA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1/24/2026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149D59-0A88-4A14-A740-4CCD9B526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A3DEF9-802F-444E-92D2-397862EEA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48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23C20-3881-4F15-94F7-9D7B9F9E3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343400" cy="2971800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5400" kern="1200" dirty="0">
                <a:gradFill>
                  <a:gsLst>
                    <a:gs pos="100000">
                      <a:schemeClr val="tx2"/>
                    </a:gs>
                    <a:gs pos="0">
                      <a:schemeClr val="accent1"/>
                    </a:gs>
                  </a:gsLst>
                  <a:lin ang="0" scaled="1"/>
                </a:gradFill>
                <a:latin typeface="Aharoni" panose="02010803020104030203" pitchFamily="2" charset="-79"/>
                <a:ea typeface="+mn-ea"/>
                <a:cs typeface="Angsana New" panose="02020603050405020304" pitchFamily="18" charset="-34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8F40F-6C2A-48EC-8F16-DA179A1DA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4638" y="457201"/>
            <a:ext cx="5800749" cy="54038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736B7E-D33D-48C7-97AC-5C0D9874FE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657600"/>
            <a:ext cx="4343400" cy="2211387"/>
          </a:xfrm>
        </p:spPr>
        <p:txBody>
          <a:bodyPr>
            <a:normAutofit/>
          </a:bodyPr>
          <a:lstStyle>
            <a:lvl1pPr marL="0" indent="0">
              <a:buNone/>
              <a:defRPr lang="en-US" sz="2400" i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149BC5-FF58-463A-B4FA-F0F912F12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7072D7-4A2A-407F-A084-6AE8DD001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D4C41C-C368-475C-BDC1-DC5B29C78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918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F67B0-865B-44ED-9DFE-36C73B0C8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343400" cy="2971800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5400" kern="1200" dirty="0">
                <a:gradFill>
                  <a:gsLst>
                    <a:gs pos="100000">
                      <a:schemeClr val="tx2"/>
                    </a:gs>
                    <a:gs pos="0">
                      <a:schemeClr val="accent1"/>
                    </a:gs>
                  </a:gsLst>
                  <a:lin ang="0" scaled="1"/>
                </a:gradFill>
                <a:latin typeface="Aharoni" panose="02010803020104030203" pitchFamily="2" charset="-79"/>
                <a:ea typeface="+mn-ea"/>
                <a:cs typeface="Angsana New" panose="02020603050405020304" pitchFamily="18" charset="-34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3C5CF7-138A-437C-9E0A-FF41799703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61462" y="457201"/>
            <a:ext cx="5793925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117822-7770-4117-96A2-8D2FF0A010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664424"/>
            <a:ext cx="4343400" cy="2204564"/>
          </a:xfrm>
        </p:spPr>
        <p:txBody>
          <a:bodyPr>
            <a:normAutofit/>
          </a:bodyPr>
          <a:lstStyle>
            <a:lvl1pPr marL="0" indent="0">
              <a:buNone/>
              <a:defRPr lang="en-US" sz="2400" i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295030-39C7-4814-A766-1A3E094EB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1F02CD-DC87-47B6-96C4-F6470B1D8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CFF531-02C2-4C1D-A692-704037806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482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6818BD-D734-48A1-8CC0-609D11E55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9D215A-D2A1-4903-A905-F8B06EF41B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40875"/>
            <a:ext cx="10515600" cy="4236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42B88A-7A1D-4AA1-8536-28DC13DBA5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766A6-3C10-4AB8-86A1-BB1F0CDA7EFE}" type="datetimeFigureOut">
              <a:rPr lang="en-US" smtClean="0"/>
              <a:pPr/>
              <a:t>1/24/2026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7FE925-0C4B-4BAE-9799-3A9D46D920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ADAD54-E5C5-4D48-8592-BB22F0A851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60201-1C40-4B39-813D-5CD9493BAEED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714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5400" kern="1200" smtClean="0">
          <a:gradFill>
            <a:gsLst>
              <a:gs pos="100000">
                <a:schemeClr val="tx2"/>
              </a:gs>
              <a:gs pos="0">
                <a:schemeClr val="accent1"/>
              </a:gs>
            </a:gsLst>
            <a:lin ang="0" scaled="1"/>
          </a:gradFill>
          <a:latin typeface="Aharoni" panose="02010803020104030203" pitchFamily="2" charset="-79"/>
          <a:ea typeface="+mn-ea"/>
          <a:cs typeface="Angsana New" panose="02020603050405020304" pitchFamily="18" charset="-34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pedia.org/wiki/Institut_de_la_langue_savoyarde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r.wikipedia.org/wiki/F%C3%A9d%C3%A9ration_pour_les_langues_r%C3%A9gionales_dans_l%27enseignement_public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audio" Target="../media/media7.m4a"/><Relationship Id="rId3" Type="http://schemas.microsoft.com/office/2007/relationships/media" Target="../media/media11.m4a"/><Relationship Id="rId7" Type="http://schemas.microsoft.com/office/2007/relationships/media" Target="../media/media7.m4a"/><Relationship Id="rId12" Type="http://schemas.openxmlformats.org/officeDocument/2006/relationships/image" Target="../media/image7.png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6" Type="http://schemas.openxmlformats.org/officeDocument/2006/relationships/audio" Target="../media/media10.m4a"/><Relationship Id="rId11" Type="http://schemas.openxmlformats.org/officeDocument/2006/relationships/slideLayout" Target="../slideLayouts/slideLayout2.xml"/><Relationship Id="rId5" Type="http://schemas.microsoft.com/office/2007/relationships/media" Target="../media/media10.m4a"/><Relationship Id="rId10" Type="http://schemas.openxmlformats.org/officeDocument/2006/relationships/audio" Target="../media/media18.m4a"/><Relationship Id="rId4" Type="http://schemas.openxmlformats.org/officeDocument/2006/relationships/audio" Target="../media/media11.m4a"/><Relationship Id="rId9" Type="http://schemas.microsoft.com/office/2007/relationships/media" Target="../media/media18.m4a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audio" Target="../media/media7.m4a"/><Relationship Id="rId3" Type="http://schemas.microsoft.com/office/2007/relationships/media" Target="../media/media11.m4a"/><Relationship Id="rId7" Type="http://schemas.microsoft.com/office/2007/relationships/media" Target="../media/media7.m4a"/><Relationship Id="rId12" Type="http://schemas.openxmlformats.org/officeDocument/2006/relationships/image" Target="../media/image7.png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6" Type="http://schemas.openxmlformats.org/officeDocument/2006/relationships/audio" Target="../media/media10.m4a"/><Relationship Id="rId11" Type="http://schemas.openxmlformats.org/officeDocument/2006/relationships/slideLayout" Target="../slideLayouts/slideLayout2.xml"/><Relationship Id="rId5" Type="http://schemas.microsoft.com/office/2007/relationships/media" Target="../media/media10.m4a"/><Relationship Id="rId10" Type="http://schemas.openxmlformats.org/officeDocument/2006/relationships/audio" Target="../media/media18.m4a"/><Relationship Id="rId4" Type="http://schemas.openxmlformats.org/officeDocument/2006/relationships/audio" Target="../media/media11.m4a"/><Relationship Id="rId9" Type="http://schemas.microsoft.com/office/2007/relationships/media" Target="../media/media18.m4a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audio" Target="../media/media7.m4a"/><Relationship Id="rId3" Type="http://schemas.microsoft.com/office/2007/relationships/media" Target="../media/media11.m4a"/><Relationship Id="rId7" Type="http://schemas.microsoft.com/office/2007/relationships/media" Target="../media/media7.m4a"/><Relationship Id="rId12" Type="http://schemas.openxmlformats.org/officeDocument/2006/relationships/image" Target="../media/image7.png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6" Type="http://schemas.openxmlformats.org/officeDocument/2006/relationships/audio" Target="../media/media10.m4a"/><Relationship Id="rId11" Type="http://schemas.openxmlformats.org/officeDocument/2006/relationships/slideLayout" Target="../slideLayouts/slideLayout2.xml"/><Relationship Id="rId5" Type="http://schemas.microsoft.com/office/2007/relationships/media" Target="../media/media10.m4a"/><Relationship Id="rId10" Type="http://schemas.openxmlformats.org/officeDocument/2006/relationships/audio" Target="../media/media18.m4a"/><Relationship Id="rId4" Type="http://schemas.openxmlformats.org/officeDocument/2006/relationships/audio" Target="../media/media11.m4a"/><Relationship Id="rId9" Type="http://schemas.microsoft.com/office/2007/relationships/media" Target="../media/media18.m4a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fr.wikipedia.org/wiki/Occitan" TargetMode="External"/><Relationship Id="rId13" Type="http://schemas.openxmlformats.org/officeDocument/2006/relationships/hyperlink" Target="https://fr.wikipedia.org/wiki/Fichier:Fr-Arpitan.ogg" TargetMode="External"/><Relationship Id="rId18" Type="http://schemas.openxmlformats.org/officeDocument/2006/relationships/hyperlink" Target="https://fr.wikipedia.org/wiki/Langues_en_voie_de_disparition" TargetMode="External"/><Relationship Id="rId3" Type="http://schemas.openxmlformats.org/officeDocument/2006/relationships/hyperlink" Target="https://fr.wikipedia.org/wiki/France" TargetMode="External"/><Relationship Id="rId21" Type="http://schemas.openxmlformats.org/officeDocument/2006/relationships/hyperlink" Target="https://fr.wikipedia.org/wiki/Francoproven%C3%A7al#cite_note-9" TargetMode="External"/><Relationship Id="rId7" Type="http://schemas.openxmlformats.org/officeDocument/2006/relationships/hyperlink" Target="https://fr.wikipedia.org/wiki/Langue_d%27o%C3%AFl" TargetMode="External"/><Relationship Id="rId12" Type="http://schemas.openxmlformats.org/officeDocument/2006/relationships/hyperlink" Target="https://upload.wikimedia.org/wikipedia/commons/transcoded/c/cf/Fr-Arpitan.ogg/Fr-Arpitan.ogg.mp3" TargetMode="External"/><Relationship Id="rId17" Type="http://schemas.openxmlformats.org/officeDocument/2006/relationships/hyperlink" Target="https://fr.wikipedia.org/wiki/Organisation_des_Nations_unies_pour_l%27%C3%A9ducation,_la_science_et_la_culture" TargetMode="External"/><Relationship Id="rId2" Type="http://schemas.openxmlformats.org/officeDocument/2006/relationships/hyperlink" Target="https://fr.wikipedia.org/wiki/Langues_romanes" TargetMode="External"/><Relationship Id="rId16" Type="http://schemas.openxmlformats.org/officeDocument/2006/relationships/hyperlink" Target="https://fr.wikipedia.org/wiki/Langues_italo-romanes" TargetMode="External"/><Relationship Id="rId20" Type="http://schemas.openxmlformats.org/officeDocument/2006/relationships/hyperlink" Target="https://fr.wikipedia.org/wiki/Parlement_europ%C3%A9e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r.wikipedia.org/wiki/Langues_gallo-romanes" TargetMode="External"/><Relationship Id="rId11" Type="http://schemas.openxmlformats.org/officeDocument/2006/relationships/hyperlink" Target="https://fr.wikipedia.org/wiki/Linguistique" TargetMode="External"/><Relationship Id="rId5" Type="http://schemas.openxmlformats.org/officeDocument/2006/relationships/hyperlink" Target="https://fr.wikipedia.org/wiki/Italie" TargetMode="External"/><Relationship Id="rId15" Type="http://schemas.openxmlformats.org/officeDocument/2006/relationships/hyperlink" Target="https://fr.wikipedia.org/wiki/Langues_germaniques" TargetMode="External"/><Relationship Id="rId10" Type="http://schemas.openxmlformats.org/officeDocument/2006/relationships/hyperlink" Target="https://fr.wikipedia.org/wiki/Proven%C3%A7al" TargetMode="External"/><Relationship Id="rId19" Type="http://schemas.openxmlformats.org/officeDocument/2006/relationships/hyperlink" Target="https://fr.wikipedia.org/wiki/Francoproven%C3%A7al#cite_note-8" TargetMode="External"/><Relationship Id="rId4" Type="http://schemas.openxmlformats.org/officeDocument/2006/relationships/hyperlink" Target="https://fr.wikipedia.org/wiki/Suisse" TargetMode="External"/><Relationship Id="rId9" Type="http://schemas.openxmlformats.org/officeDocument/2006/relationships/hyperlink" Target="https://fr.wikipedia.org/wiki/Fran%C3%A7ais" TargetMode="External"/><Relationship Id="rId14" Type="http://schemas.openxmlformats.org/officeDocument/2006/relationships/hyperlink" Target="https://fr.wikipedia.org/wiki/Langue" TargetMode="External"/><Relationship Id="rId22" Type="http://schemas.openxmlformats.org/officeDocument/2006/relationships/hyperlink" Target="https://fr.wikipedia.org/wiki/Francoproven%C3%A7al" TargetMode="Externa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audio" Target="../media/media7.m4a"/><Relationship Id="rId3" Type="http://schemas.microsoft.com/office/2007/relationships/media" Target="../media/media11.m4a"/><Relationship Id="rId7" Type="http://schemas.microsoft.com/office/2007/relationships/media" Target="../media/media7.m4a"/><Relationship Id="rId12" Type="http://schemas.openxmlformats.org/officeDocument/2006/relationships/image" Target="../media/image7.png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6" Type="http://schemas.openxmlformats.org/officeDocument/2006/relationships/audio" Target="../media/media10.m4a"/><Relationship Id="rId11" Type="http://schemas.openxmlformats.org/officeDocument/2006/relationships/slideLayout" Target="../slideLayouts/slideLayout2.xml"/><Relationship Id="rId5" Type="http://schemas.microsoft.com/office/2007/relationships/media" Target="../media/media10.m4a"/><Relationship Id="rId10" Type="http://schemas.openxmlformats.org/officeDocument/2006/relationships/audio" Target="../media/media18.m4a"/><Relationship Id="rId4" Type="http://schemas.openxmlformats.org/officeDocument/2006/relationships/audio" Target="../media/media11.m4a"/><Relationship Id="rId9" Type="http://schemas.microsoft.com/office/2007/relationships/media" Target="../media/media18.m4a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pedia.org/wiki/Arpitanie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hyperlink" Target="https://fr.wikipedia.org/wiki/Dauphin%C3%A9" TargetMode="External"/><Relationship Id="rId18" Type="http://schemas.openxmlformats.org/officeDocument/2006/relationships/hyperlink" Target="https://fr.wikipedia.org/wiki/Francoproven%C3%A7al#cite_note-38" TargetMode="External"/><Relationship Id="rId26" Type="http://schemas.openxmlformats.org/officeDocument/2006/relationships/hyperlink" Target="https://fr.wikipedia.org/wiki/Trana" TargetMode="External"/><Relationship Id="rId3" Type="http://schemas.openxmlformats.org/officeDocument/2006/relationships/hyperlink" Target="https://fr.wikipedia.org/wiki/Rh%C3%B4ne-Alpes" TargetMode="External"/><Relationship Id="rId21" Type="http://schemas.openxmlformats.org/officeDocument/2006/relationships/hyperlink" Target="https://fr.wikipedia.org/wiki/Gressoney-Saint-Jean" TargetMode="External"/><Relationship Id="rId34" Type="http://schemas.openxmlformats.org/officeDocument/2006/relationships/hyperlink" Target="https://fr.wikipedia.org/wiki/Langue_d%27o%C3%AFl" TargetMode="External"/><Relationship Id="rId7" Type="http://schemas.openxmlformats.org/officeDocument/2006/relationships/hyperlink" Target="https://fr.wikipedia.org/wiki/Loire_(d%C3%A9partement)" TargetMode="External"/><Relationship Id="rId12" Type="http://schemas.openxmlformats.org/officeDocument/2006/relationships/hyperlink" Target="https://fr.wikipedia.org/wiki/Lyon" TargetMode="External"/><Relationship Id="rId17" Type="http://schemas.openxmlformats.org/officeDocument/2006/relationships/hyperlink" Target="https://fr.wikipedia.org/wiki/Francoproven%C3%A7al#cite_note-37" TargetMode="External"/><Relationship Id="rId25" Type="http://schemas.openxmlformats.org/officeDocument/2006/relationships/hyperlink" Target="https://fr.wikipedia.org/wiki/Vall%C3%A9es_arpitanes_du_Pi%C3%A9mont" TargetMode="External"/><Relationship Id="rId33" Type="http://schemas.openxmlformats.org/officeDocument/2006/relationships/hyperlink" Target="https://fr.wikipedia.org/wiki/Franc-comtois" TargetMode="External"/><Relationship Id="rId2" Type="http://schemas.openxmlformats.org/officeDocument/2006/relationships/image" Target="../media/image5.png"/><Relationship Id="rId16" Type="http://schemas.openxmlformats.org/officeDocument/2006/relationships/hyperlink" Target="https://fr.wikipedia.org/wiki/Sa%C3%B4ne-et-Loire" TargetMode="External"/><Relationship Id="rId20" Type="http://schemas.openxmlformats.org/officeDocument/2006/relationships/hyperlink" Target="https://fr.wikipedia.org/wiki/Walser_(peuple)" TargetMode="External"/><Relationship Id="rId29" Type="http://schemas.openxmlformats.org/officeDocument/2006/relationships/hyperlink" Target="https://fr.wikipedia.org/wiki/Suisse_romand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r.wikipedia.org/wiki/Forez" TargetMode="External"/><Relationship Id="rId11" Type="http://schemas.openxmlformats.org/officeDocument/2006/relationships/hyperlink" Target="https://fr.wikipedia.org/wiki/Bugey" TargetMode="External"/><Relationship Id="rId24" Type="http://schemas.openxmlformats.org/officeDocument/2006/relationships/hyperlink" Target="https://fr.wikipedia.org/wiki/Vall%C3%A9e_du_Lys" TargetMode="External"/><Relationship Id="rId32" Type="http://schemas.openxmlformats.org/officeDocument/2006/relationships/hyperlink" Target="https://fr.wikipedia.org/wiki/Canton_de_Berne" TargetMode="External"/><Relationship Id="rId5" Type="http://schemas.openxmlformats.org/officeDocument/2006/relationships/hyperlink" Target="https://fr.wikipedia.org/wiki/Genevois_(province)" TargetMode="External"/><Relationship Id="rId15" Type="http://schemas.openxmlformats.org/officeDocument/2006/relationships/hyperlink" Target="https://fr.wikipedia.org/wiki/Francoproven%C3%A7al#cite_note-36" TargetMode="External"/><Relationship Id="rId23" Type="http://schemas.openxmlformats.org/officeDocument/2006/relationships/hyperlink" Target="https://fr.wikipedia.org/wiki/Issime" TargetMode="External"/><Relationship Id="rId28" Type="http://schemas.openxmlformats.org/officeDocument/2006/relationships/hyperlink" Target="https://fr.wikipedia.org/wiki/Pouilles" TargetMode="External"/><Relationship Id="rId10" Type="http://schemas.openxmlformats.org/officeDocument/2006/relationships/hyperlink" Target="https://fr.wikipedia.org/wiki/Revermont" TargetMode="External"/><Relationship Id="rId19" Type="http://schemas.openxmlformats.org/officeDocument/2006/relationships/hyperlink" Target="https://fr.wikipedia.org/wiki/Vall%C3%A9e_d%27Aoste" TargetMode="External"/><Relationship Id="rId31" Type="http://schemas.openxmlformats.org/officeDocument/2006/relationships/hyperlink" Target="https://fr.wikipedia.org/wiki/Jura_bernois" TargetMode="External"/><Relationship Id="rId4" Type="http://schemas.openxmlformats.org/officeDocument/2006/relationships/hyperlink" Target="https://fr.wikipedia.org/wiki/Savoie" TargetMode="External"/><Relationship Id="rId9" Type="http://schemas.openxmlformats.org/officeDocument/2006/relationships/hyperlink" Target="https://fr.wikipedia.org/wiki/Dombes" TargetMode="External"/><Relationship Id="rId14" Type="http://schemas.openxmlformats.org/officeDocument/2006/relationships/hyperlink" Target="https://fr.wikipedia.org/wiki/Franche-Comt%C3%A9" TargetMode="External"/><Relationship Id="rId22" Type="http://schemas.openxmlformats.org/officeDocument/2006/relationships/hyperlink" Target="https://fr.wikipedia.org/wiki/Gressoney-La-Trinit%C3%A9" TargetMode="External"/><Relationship Id="rId27" Type="http://schemas.openxmlformats.org/officeDocument/2006/relationships/hyperlink" Target="https://fr.wikipedia.org/w/index.php?title=Grandubbione&amp;action=edit&amp;redlink=1" TargetMode="External"/><Relationship Id="rId30" Type="http://schemas.openxmlformats.org/officeDocument/2006/relationships/hyperlink" Target="https://fr.wikipedia.org/wiki/Canton_du_Jura" TargetMode="External"/><Relationship Id="rId35" Type="http://schemas.openxmlformats.org/officeDocument/2006/relationships/image" Target="../media/image6.png"/><Relationship Id="rId8" Type="http://schemas.openxmlformats.org/officeDocument/2006/relationships/hyperlink" Target="https://fr.wikipedia.org/wiki/Bress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8C37C960-91F5-4F61-B2CD-8A0379207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DCA0078-5596-3A0F-FB41-11A98ADDC9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914" y="73780"/>
            <a:ext cx="10746213" cy="2496008"/>
          </a:xfrm>
          <a:noFill/>
        </p:spPr>
        <p:txBody>
          <a:bodyPr anchor="b">
            <a:normAutofit/>
          </a:bodyPr>
          <a:lstStyle/>
          <a:p>
            <a:r>
              <a:rPr lang="fr-FR" dirty="0">
                <a:solidFill>
                  <a:schemeClr val="tx1"/>
                </a:solidFill>
              </a:rPr>
              <a:t>Les nombres en francoprovençal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D8B13F3-2DCA-4446-A35F-713BB2A179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14" y="6001850"/>
            <a:ext cx="1742930" cy="664910"/>
          </a:xfrm>
          <a:prstGeom prst="rect">
            <a:avLst/>
          </a:prstGeom>
        </p:spPr>
      </p:pic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91FF92FE-EE53-415F-A6B6-7F3BB9C2A5EF}"/>
              </a:ext>
            </a:extLst>
          </p:cNvPr>
          <p:cNvCxnSpPr>
            <a:cxnSpLocks/>
          </p:cNvCxnSpPr>
          <p:nvPr/>
        </p:nvCxnSpPr>
        <p:spPr>
          <a:xfrm>
            <a:off x="343898" y="2760182"/>
            <a:ext cx="6971302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>
            <a:extLst>
              <a:ext uri="{FF2B5EF4-FFF2-40B4-BE49-F238E27FC236}">
                <a16:creationId xmlns:a16="http://schemas.microsoft.com/office/drawing/2014/main" id="{6B01F7AE-54DF-4408-8854-CFF9B90BB8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476" y="3429000"/>
            <a:ext cx="4178515" cy="2743341"/>
          </a:xfrm>
          <a:prstGeom prst="rect">
            <a:avLst/>
          </a:prstGeom>
          <a:ln w="317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767094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956949-C122-365D-FCFF-A7B8757E9A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BC35AA-492E-BE1A-F9D3-B0809DEF1EB8}"/>
              </a:ext>
            </a:extLst>
          </p:cNvPr>
          <p:cNvSpPr/>
          <p:nvPr/>
        </p:nvSpPr>
        <p:spPr>
          <a:xfrm>
            <a:off x="2417136" y="1074509"/>
            <a:ext cx="2099928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0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4</a:t>
            </a:r>
            <a:endParaRPr lang="fr-FR" sz="30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DA2B245-AB3B-3AFD-45E6-44A564AE33F8}"/>
              </a:ext>
            </a:extLst>
          </p:cNvPr>
          <p:cNvSpPr txBox="1"/>
          <p:nvPr/>
        </p:nvSpPr>
        <p:spPr>
          <a:xfrm>
            <a:off x="7444750" y="2768239"/>
            <a:ext cx="451238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0" b="1" dirty="0">
                <a:solidFill>
                  <a:schemeClr val="accent2">
                    <a:lumMod val="75000"/>
                  </a:schemeClr>
                </a:solidFill>
              </a:rPr>
              <a:t>Quatre</a:t>
            </a:r>
          </a:p>
        </p:txBody>
      </p:sp>
      <p:pic>
        <p:nvPicPr>
          <p:cNvPr id="5" name="Quatre">
            <a:hlinkClick r:id="" action="ppaction://media"/>
            <a:extLst>
              <a:ext uri="{FF2B5EF4-FFF2-40B4-BE49-F238E27FC236}">
                <a16:creationId xmlns:a16="http://schemas.microsoft.com/office/drawing/2014/main" id="{8A1CE7F2-C72C-4B27-AD41-99B844694F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63056" y="2676892"/>
            <a:ext cx="1813910" cy="181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299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13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4553A5-F92D-AF8D-3EE2-7DE50417C0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B8C3369-0586-06FE-F0B2-80C04BB663F0}"/>
              </a:ext>
            </a:extLst>
          </p:cNvPr>
          <p:cNvSpPr/>
          <p:nvPr/>
        </p:nvSpPr>
        <p:spPr>
          <a:xfrm>
            <a:off x="2574299" y="1074509"/>
            <a:ext cx="2099928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0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5</a:t>
            </a:r>
            <a:endParaRPr lang="fr-FR" sz="30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C19F2FE-A504-3349-717F-940D0C8F6933}"/>
              </a:ext>
            </a:extLst>
          </p:cNvPr>
          <p:cNvSpPr txBox="1"/>
          <p:nvPr/>
        </p:nvSpPr>
        <p:spPr>
          <a:xfrm>
            <a:off x="7872249" y="2718495"/>
            <a:ext cx="207069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0" b="1" dirty="0">
                <a:solidFill>
                  <a:srgbClr val="FFFF00"/>
                </a:solidFill>
              </a:rPr>
              <a:t>Fin</a:t>
            </a:r>
          </a:p>
        </p:txBody>
      </p:sp>
      <p:pic>
        <p:nvPicPr>
          <p:cNvPr id="5" name="Fin">
            <a:hlinkClick r:id="" action="ppaction://media"/>
            <a:extLst>
              <a:ext uri="{FF2B5EF4-FFF2-40B4-BE49-F238E27FC236}">
                <a16:creationId xmlns:a16="http://schemas.microsoft.com/office/drawing/2014/main" id="{D5B60044-8D63-41FB-A410-B35CFC2B64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21582" y="2974428"/>
            <a:ext cx="1814762" cy="181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074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A7FD50-A492-04DF-7E50-65BDD48906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1F204AD-1A76-C86B-572E-0F5CAD282BFB}"/>
              </a:ext>
            </a:extLst>
          </p:cNvPr>
          <p:cNvSpPr/>
          <p:nvPr/>
        </p:nvSpPr>
        <p:spPr>
          <a:xfrm>
            <a:off x="2574299" y="1074509"/>
            <a:ext cx="2099928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0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6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B548CCF-BAC5-58CA-C109-A934BECEEAC8}"/>
              </a:ext>
            </a:extLst>
          </p:cNvPr>
          <p:cNvSpPr txBox="1"/>
          <p:nvPr/>
        </p:nvSpPr>
        <p:spPr>
          <a:xfrm>
            <a:off x="7850948" y="2896021"/>
            <a:ext cx="269336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0" b="1" dirty="0" err="1">
                <a:solidFill>
                  <a:schemeClr val="accent6"/>
                </a:solidFill>
              </a:rPr>
              <a:t>Sies</a:t>
            </a:r>
            <a:endParaRPr lang="fr-FR" sz="10000" b="1" dirty="0">
              <a:solidFill>
                <a:schemeClr val="accent6"/>
              </a:solidFill>
            </a:endParaRPr>
          </a:p>
        </p:txBody>
      </p:sp>
      <p:pic>
        <p:nvPicPr>
          <p:cNvPr id="2" name="Six">
            <a:hlinkClick r:id="" action="ppaction://media"/>
            <a:extLst>
              <a:ext uri="{FF2B5EF4-FFF2-40B4-BE49-F238E27FC236}">
                <a16:creationId xmlns:a16="http://schemas.microsoft.com/office/drawing/2014/main" id="{2C842D9F-524C-4690-8C53-1E381CCCB7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44640" y="3222952"/>
            <a:ext cx="1631216" cy="163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43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6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679154-7DB0-7F3A-CBA2-473819CCC9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3C878BA-E1F3-E8EA-F949-72F5B559158B}"/>
              </a:ext>
            </a:extLst>
          </p:cNvPr>
          <p:cNvSpPr/>
          <p:nvPr/>
        </p:nvSpPr>
        <p:spPr>
          <a:xfrm>
            <a:off x="2574299" y="1074509"/>
            <a:ext cx="2099928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0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7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0E96C16-A88C-4C32-B89C-B817BE6C5530}"/>
              </a:ext>
            </a:extLst>
          </p:cNvPr>
          <p:cNvSpPr txBox="1"/>
          <p:nvPr/>
        </p:nvSpPr>
        <p:spPr>
          <a:xfrm>
            <a:off x="8225471" y="2996630"/>
            <a:ext cx="245483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0" b="1" dirty="0" err="1">
                <a:solidFill>
                  <a:schemeClr val="accent3">
                    <a:lumMod val="75000"/>
                  </a:schemeClr>
                </a:solidFill>
              </a:rPr>
              <a:t>Sat</a:t>
            </a:r>
            <a:r>
              <a:rPr lang="fr-FR" sz="100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2" name="Sa">
            <a:hlinkClick r:id="" action="ppaction://media"/>
            <a:extLst>
              <a:ext uri="{FF2B5EF4-FFF2-40B4-BE49-F238E27FC236}">
                <a16:creationId xmlns:a16="http://schemas.microsoft.com/office/drawing/2014/main" id="{ED35C05B-82F7-400D-82BE-7054F798E2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81296" y="3133960"/>
            <a:ext cx="1631216" cy="163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04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5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E4BED8-B682-7709-E0F5-9CB5F60553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6C81D6-A238-58BB-93D5-2CB3B1FB8638}"/>
              </a:ext>
            </a:extLst>
          </p:cNvPr>
          <p:cNvSpPr/>
          <p:nvPr/>
        </p:nvSpPr>
        <p:spPr>
          <a:xfrm>
            <a:off x="2574299" y="1074509"/>
            <a:ext cx="2099928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0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8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2E4D70E-5AC3-48F5-9856-2767A57461DB}"/>
              </a:ext>
            </a:extLst>
          </p:cNvPr>
          <p:cNvSpPr txBox="1"/>
          <p:nvPr/>
        </p:nvSpPr>
        <p:spPr>
          <a:xfrm>
            <a:off x="7677162" y="2948574"/>
            <a:ext cx="292099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0" b="1" dirty="0" err="1">
                <a:solidFill>
                  <a:srgbClr val="FF0000"/>
                </a:solidFill>
              </a:rPr>
              <a:t>Ouit</a:t>
            </a:r>
            <a:endParaRPr lang="fr-FR" sz="10000" b="1" dirty="0">
              <a:solidFill>
                <a:srgbClr val="FF0000"/>
              </a:solidFill>
            </a:endParaRPr>
          </a:p>
        </p:txBody>
      </p:sp>
      <p:pic>
        <p:nvPicPr>
          <p:cNvPr id="2" name="hui">
            <a:hlinkClick r:id="" action="ppaction://media"/>
            <a:extLst>
              <a:ext uri="{FF2B5EF4-FFF2-40B4-BE49-F238E27FC236}">
                <a16:creationId xmlns:a16="http://schemas.microsoft.com/office/drawing/2014/main" id="{1C0DF315-0AFC-44F5-986F-FD9A2164BA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70787" y="3183305"/>
            <a:ext cx="1639614" cy="163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825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3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1A21E5-7430-199E-2689-5B7632BBAB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13F69FF-5638-D577-22AA-173D942714ED}"/>
              </a:ext>
            </a:extLst>
          </p:cNvPr>
          <p:cNvSpPr/>
          <p:nvPr/>
        </p:nvSpPr>
        <p:spPr>
          <a:xfrm>
            <a:off x="2574299" y="1074509"/>
            <a:ext cx="2099928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0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9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FE5E492-DEBA-4514-B34F-139BF2112C1D}"/>
              </a:ext>
            </a:extLst>
          </p:cNvPr>
          <p:cNvSpPr txBox="1"/>
          <p:nvPr/>
        </p:nvSpPr>
        <p:spPr>
          <a:xfrm>
            <a:off x="7746031" y="2790918"/>
            <a:ext cx="279435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0" b="1" dirty="0">
                <a:solidFill>
                  <a:schemeClr val="tx2"/>
                </a:solidFill>
              </a:rPr>
              <a:t>Nou</a:t>
            </a:r>
          </a:p>
        </p:txBody>
      </p:sp>
      <p:pic>
        <p:nvPicPr>
          <p:cNvPr id="2" name="Nou">
            <a:hlinkClick r:id="" action="ppaction://media"/>
            <a:extLst>
              <a:ext uri="{FF2B5EF4-FFF2-40B4-BE49-F238E27FC236}">
                <a16:creationId xmlns:a16="http://schemas.microsoft.com/office/drawing/2014/main" id="{B7E34FB0-C528-44E2-916F-8BD19A892A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94521" y="2957426"/>
            <a:ext cx="1631216" cy="163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552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5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DE4B51-8109-B64D-ACD7-C37DF74823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E07BA52-91C7-F24D-A5DB-DB3A23F3B9CD}"/>
              </a:ext>
            </a:extLst>
          </p:cNvPr>
          <p:cNvSpPr/>
          <p:nvPr/>
        </p:nvSpPr>
        <p:spPr>
          <a:xfrm>
            <a:off x="517048" y="1074506"/>
            <a:ext cx="5239665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0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10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9374339-ECA7-2808-F3CC-825AE5135ACF}"/>
              </a:ext>
            </a:extLst>
          </p:cNvPr>
          <p:cNvSpPr txBox="1"/>
          <p:nvPr/>
        </p:nvSpPr>
        <p:spPr>
          <a:xfrm>
            <a:off x="8338110" y="2753268"/>
            <a:ext cx="292740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0" b="1" dirty="0">
                <a:solidFill>
                  <a:srgbClr val="92D050"/>
                </a:solidFill>
              </a:rPr>
              <a:t>Dies</a:t>
            </a:r>
          </a:p>
        </p:txBody>
      </p:sp>
      <p:pic>
        <p:nvPicPr>
          <p:cNvPr id="2" name="dies">
            <a:hlinkClick r:id="" action="ppaction://media"/>
            <a:extLst>
              <a:ext uri="{FF2B5EF4-FFF2-40B4-BE49-F238E27FC236}">
                <a16:creationId xmlns:a16="http://schemas.microsoft.com/office/drawing/2014/main" id="{CCAFABAF-01D3-4979-97CA-18E880F395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50966" y="3245731"/>
            <a:ext cx="1521586" cy="152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34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6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DE4B51-8109-B64D-ACD7-C37DF74823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E07BA52-91C7-F24D-A5DB-DB3A23F3B9CD}"/>
              </a:ext>
            </a:extLst>
          </p:cNvPr>
          <p:cNvSpPr/>
          <p:nvPr/>
        </p:nvSpPr>
        <p:spPr>
          <a:xfrm>
            <a:off x="290466" y="1108207"/>
            <a:ext cx="5239665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0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11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35BD5C6-0D5C-4235-A82E-F0DE94C5876B}"/>
              </a:ext>
            </a:extLst>
          </p:cNvPr>
          <p:cNvSpPr txBox="1"/>
          <p:nvPr/>
        </p:nvSpPr>
        <p:spPr>
          <a:xfrm>
            <a:off x="7632200" y="2877169"/>
            <a:ext cx="348845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0" b="1" dirty="0">
                <a:solidFill>
                  <a:srgbClr val="C00000"/>
                </a:solidFill>
              </a:rPr>
              <a:t>Onze</a:t>
            </a:r>
          </a:p>
        </p:txBody>
      </p:sp>
      <p:pic>
        <p:nvPicPr>
          <p:cNvPr id="2" name="Onze">
            <a:hlinkClick r:id="" action="ppaction://media"/>
            <a:extLst>
              <a:ext uri="{FF2B5EF4-FFF2-40B4-BE49-F238E27FC236}">
                <a16:creationId xmlns:a16="http://schemas.microsoft.com/office/drawing/2014/main" id="{34E17FDD-D965-41D4-89AA-59334A2DAD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510800" y="3020685"/>
            <a:ext cx="1709807" cy="170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442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8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DE4B51-8109-B64D-ACD7-C37DF74823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E07BA52-91C7-F24D-A5DB-DB3A23F3B9CD}"/>
              </a:ext>
            </a:extLst>
          </p:cNvPr>
          <p:cNvSpPr/>
          <p:nvPr/>
        </p:nvSpPr>
        <p:spPr>
          <a:xfrm>
            <a:off x="383549" y="1074509"/>
            <a:ext cx="5239665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0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12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773CBC9-CE7A-45AD-B39F-F88C6FE3CE7C}"/>
              </a:ext>
            </a:extLst>
          </p:cNvPr>
          <p:cNvSpPr txBox="1"/>
          <p:nvPr/>
        </p:nvSpPr>
        <p:spPr>
          <a:xfrm>
            <a:off x="7924979" y="2881593"/>
            <a:ext cx="340830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0" b="1" dirty="0" err="1">
                <a:solidFill>
                  <a:schemeClr val="accent1">
                    <a:lumMod val="75000"/>
                  </a:schemeClr>
                </a:solidFill>
              </a:rPr>
              <a:t>Doze</a:t>
            </a:r>
            <a:endParaRPr lang="fr-FR" sz="10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Doze">
            <a:hlinkClick r:id="" action="ppaction://media"/>
            <a:extLst>
              <a:ext uri="{FF2B5EF4-FFF2-40B4-BE49-F238E27FC236}">
                <a16:creationId xmlns:a16="http://schemas.microsoft.com/office/drawing/2014/main" id="{E42FBAC7-3361-463D-92F5-0407A05CD5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96000" y="3026979"/>
            <a:ext cx="1485830" cy="148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4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5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DE4B51-8109-B64D-ACD7-C37DF74823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E07BA52-91C7-F24D-A5DB-DB3A23F3B9CD}"/>
              </a:ext>
            </a:extLst>
          </p:cNvPr>
          <p:cNvSpPr/>
          <p:nvPr/>
        </p:nvSpPr>
        <p:spPr>
          <a:xfrm>
            <a:off x="383549" y="1074509"/>
            <a:ext cx="5239665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0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13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773CBC9-CE7A-45AD-B39F-F88C6FE3CE7C}"/>
              </a:ext>
            </a:extLst>
          </p:cNvPr>
          <p:cNvSpPr txBox="1"/>
          <p:nvPr/>
        </p:nvSpPr>
        <p:spPr>
          <a:xfrm>
            <a:off x="7809187" y="2892104"/>
            <a:ext cx="348633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0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Trèze</a:t>
            </a:r>
            <a:endParaRPr lang="fr-FR" sz="100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Treize">
            <a:hlinkClick r:id="" action="ppaction://media"/>
            <a:extLst>
              <a:ext uri="{FF2B5EF4-FFF2-40B4-BE49-F238E27FC236}">
                <a16:creationId xmlns:a16="http://schemas.microsoft.com/office/drawing/2014/main" id="{AE7964C3-E4A6-497C-9361-C37CFAB69F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1" y="3079530"/>
            <a:ext cx="1728959" cy="172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2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6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51E039-D914-4508-A940-966115BC1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55" y="18256"/>
            <a:ext cx="10515600" cy="1325563"/>
          </a:xfrm>
        </p:spPr>
        <p:txBody>
          <a:bodyPr>
            <a:normAutofit/>
          </a:bodyPr>
          <a:lstStyle/>
          <a:p>
            <a:r>
              <a:rPr lang="fr-FR" sz="3600" dirty="0"/>
              <a:t>Découvrons le francoprovençal avec Marc Bron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9FE1F09-C2B1-4286-8A35-62417A882A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025"/>
          <a:stretch/>
        </p:blipFill>
        <p:spPr>
          <a:xfrm>
            <a:off x="7759144" y="2536821"/>
            <a:ext cx="2722691" cy="2783253"/>
          </a:xfrm>
          <a:prstGeom prst="rect">
            <a:avLst/>
          </a:prstGeom>
        </p:spPr>
      </p:pic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3D328F85-9FD7-4293-8442-6AFC1069FE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0955833"/>
              </p:ext>
            </p:extLst>
          </p:nvPr>
        </p:nvGraphicFramePr>
        <p:xfrm>
          <a:off x="229781" y="2831167"/>
          <a:ext cx="7529363" cy="2286000"/>
        </p:xfrm>
        <a:graphic>
          <a:graphicData uri="http://schemas.openxmlformats.org/drawingml/2006/table">
            <a:tbl>
              <a:tblPr/>
              <a:tblGrid>
                <a:gridCol w="7529363">
                  <a:extLst>
                    <a:ext uri="{9D8B030D-6E8A-4147-A177-3AD203B41FA5}">
                      <a16:colId xmlns:a16="http://schemas.microsoft.com/office/drawing/2014/main" val="204158836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Professeur certifié de mathématiques</a:t>
                      </a:r>
                      <a:br>
                        <a:rPr lang="fr-FR" dirty="0"/>
                      </a:br>
                      <a:r>
                        <a:rPr lang="fr-FR" b="1" dirty="0"/>
                        <a:t>Enseignant de savoyard</a:t>
                      </a:r>
                    </a:p>
                    <a:p>
                      <a:endParaRPr lang="fr-FR" dirty="0"/>
                    </a:p>
                    <a:p>
                      <a:r>
                        <a:rPr lang="fr-FR" dirty="0"/>
                        <a:t>Président fondateur de l'Association des enseignants de savoyard (AES)</a:t>
                      </a:r>
                      <a:br>
                        <a:rPr lang="fr-FR" dirty="0"/>
                      </a:br>
                      <a:r>
                        <a:rPr lang="fr-FR" dirty="0"/>
                        <a:t>Vice-président de l'</a:t>
                      </a:r>
                      <a:r>
                        <a:rPr lang="fr-FR" dirty="0">
                          <a:hlinkClick r:id="rId3" tooltip="Institut de la langue savoyarde"/>
                        </a:rPr>
                        <a:t>Institut de la langue savoyarde</a:t>
                      </a:r>
                      <a:r>
                        <a:rPr lang="fr-FR" dirty="0"/>
                        <a:t> (ILS)</a:t>
                      </a:r>
                      <a:br>
                        <a:rPr lang="fr-FR" dirty="0"/>
                      </a:br>
                      <a:r>
                        <a:rPr lang="fr-FR" dirty="0"/>
                        <a:t>Trésorier de la </a:t>
                      </a:r>
                      <a:r>
                        <a:rPr lang="fr-FR" dirty="0">
                          <a:hlinkClick r:id="rId4" tooltip="Fédération pour les langues régionales dans l'enseignement public"/>
                        </a:rPr>
                        <a:t>Fédération pour les langues régionales dans l'enseignement public</a:t>
                      </a:r>
                      <a:r>
                        <a:rPr lang="fr-FR" dirty="0"/>
                        <a:t> (FLAREP)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7477556"/>
                  </a:ext>
                </a:extLst>
              </a:tr>
            </a:tbl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71D8D468-C99C-4BF2-9204-772412735859}"/>
              </a:ext>
            </a:extLst>
          </p:cNvPr>
          <p:cNvSpPr txBox="1"/>
          <p:nvPr/>
        </p:nvSpPr>
        <p:spPr>
          <a:xfrm>
            <a:off x="5347414" y="5528548"/>
            <a:ext cx="2868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Source : </a:t>
            </a:r>
            <a:r>
              <a:rPr lang="fr-FR" dirty="0" err="1"/>
              <a:t>Wikipedia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58687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DE4B51-8109-B64D-ACD7-C37DF74823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E07BA52-91C7-F24D-A5DB-DB3A23F3B9CD}"/>
              </a:ext>
            </a:extLst>
          </p:cNvPr>
          <p:cNvSpPr/>
          <p:nvPr/>
        </p:nvSpPr>
        <p:spPr>
          <a:xfrm>
            <a:off x="-89417" y="1074509"/>
            <a:ext cx="5239665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0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14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773CBC9-CE7A-45AD-B39F-F88C6FE3CE7C}"/>
              </a:ext>
            </a:extLst>
          </p:cNvPr>
          <p:cNvSpPr txBox="1"/>
          <p:nvPr/>
        </p:nvSpPr>
        <p:spPr>
          <a:xfrm>
            <a:off x="5276372" y="3028371"/>
            <a:ext cx="678935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0" b="1" dirty="0" err="1"/>
              <a:t>Quatourze</a:t>
            </a:r>
            <a:endParaRPr lang="fr-FR" sz="10000" b="1" dirty="0"/>
          </a:p>
        </p:txBody>
      </p:sp>
      <p:pic>
        <p:nvPicPr>
          <p:cNvPr id="3" name="Quatorze">
            <a:hlinkClick r:id="" action="ppaction://media"/>
            <a:extLst>
              <a:ext uri="{FF2B5EF4-FFF2-40B4-BE49-F238E27FC236}">
                <a16:creationId xmlns:a16="http://schemas.microsoft.com/office/drawing/2014/main" id="{17FBD2D0-A2F5-4119-8D80-93F6197F56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07299" y="4659587"/>
            <a:ext cx="1527503" cy="1527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564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68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DE4B51-8109-B64D-ACD7-C37DF74823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E07BA52-91C7-F24D-A5DB-DB3A23F3B9CD}"/>
              </a:ext>
            </a:extLst>
          </p:cNvPr>
          <p:cNvSpPr/>
          <p:nvPr/>
        </p:nvSpPr>
        <p:spPr>
          <a:xfrm>
            <a:off x="0" y="1074509"/>
            <a:ext cx="5239665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0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15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773CBC9-CE7A-45AD-B39F-F88C6FE3CE7C}"/>
              </a:ext>
            </a:extLst>
          </p:cNvPr>
          <p:cNvSpPr txBox="1"/>
          <p:nvPr/>
        </p:nvSpPr>
        <p:spPr>
          <a:xfrm>
            <a:off x="7474153" y="2948528"/>
            <a:ext cx="466345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0" b="1" dirty="0">
                <a:solidFill>
                  <a:schemeClr val="accent4">
                    <a:lumMod val="50000"/>
                  </a:schemeClr>
                </a:solidFill>
              </a:rPr>
              <a:t>Quinze</a:t>
            </a:r>
          </a:p>
        </p:txBody>
      </p:sp>
      <p:pic>
        <p:nvPicPr>
          <p:cNvPr id="2" name="Quinze">
            <a:hlinkClick r:id="" action="ppaction://media"/>
            <a:extLst>
              <a:ext uri="{FF2B5EF4-FFF2-40B4-BE49-F238E27FC236}">
                <a16:creationId xmlns:a16="http://schemas.microsoft.com/office/drawing/2014/main" id="{88EE4899-0C63-4776-BA6B-43CCE76592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02014" y="3040117"/>
            <a:ext cx="1674648" cy="167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62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8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DE4B51-8109-B64D-ACD7-C37DF74823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E07BA52-91C7-F24D-A5DB-DB3A23F3B9CD}"/>
              </a:ext>
            </a:extLst>
          </p:cNvPr>
          <p:cNvSpPr/>
          <p:nvPr/>
        </p:nvSpPr>
        <p:spPr>
          <a:xfrm>
            <a:off x="383549" y="1074509"/>
            <a:ext cx="5239665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0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16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773CBC9-CE7A-45AD-B39F-F88C6FE3CE7C}"/>
              </a:ext>
            </a:extLst>
          </p:cNvPr>
          <p:cNvSpPr txBox="1"/>
          <p:nvPr/>
        </p:nvSpPr>
        <p:spPr>
          <a:xfrm>
            <a:off x="8450317" y="2810837"/>
            <a:ext cx="312938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Sèze</a:t>
            </a:r>
            <a:endParaRPr lang="fr-FR" sz="10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" name="Seize">
            <a:hlinkClick r:id="" action="ppaction://media"/>
            <a:extLst>
              <a:ext uri="{FF2B5EF4-FFF2-40B4-BE49-F238E27FC236}">
                <a16:creationId xmlns:a16="http://schemas.microsoft.com/office/drawing/2014/main" id="{3569C49C-B7AF-4D7F-90A4-AF1D87A131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94186" y="2810837"/>
            <a:ext cx="1685159" cy="168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826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6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DE4B51-8109-B64D-ACD7-C37DF74823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E07BA52-91C7-F24D-A5DB-DB3A23F3B9CD}"/>
              </a:ext>
            </a:extLst>
          </p:cNvPr>
          <p:cNvSpPr/>
          <p:nvPr/>
        </p:nvSpPr>
        <p:spPr>
          <a:xfrm>
            <a:off x="-257582" y="1074509"/>
            <a:ext cx="5239665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0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17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773CBC9-CE7A-45AD-B39F-F88C6FE3CE7C}"/>
              </a:ext>
            </a:extLst>
          </p:cNvPr>
          <p:cNvSpPr txBox="1"/>
          <p:nvPr/>
        </p:nvSpPr>
        <p:spPr>
          <a:xfrm>
            <a:off x="7308743" y="2798378"/>
            <a:ext cx="442973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0" b="1" dirty="0" err="1">
                <a:solidFill>
                  <a:srgbClr val="0070C0"/>
                </a:solidFill>
              </a:rPr>
              <a:t>Diz-sat</a:t>
            </a:r>
            <a:endParaRPr lang="fr-FR" sz="10000" b="1" dirty="0">
              <a:solidFill>
                <a:srgbClr val="0070C0"/>
              </a:solidFill>
            </a:endParaRPr>
          </a:p>
        </p:txBody>
      </p:sp>
      <p:pic>
        <p:nvPicPr>
          <p:cNvPr id="2" name="Dies sa">
            <a:hlinkClick r:id="" action="ppaction://media"/>
            <a:extLst>
              <a:ext uri="{FF2B5EF4-FFF2-40B4-BE49-F238E27FC236}">
                <a16:creationId xmlns:a16="http://schemas.microsoft.com/office/drawing/2014/main" id="{1F2B93B4-D96A-4467-B2CE-1673CB485C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067377" y="2822025"/>
            <a:ext cx="1631216" cy="163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39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6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DE4B51-8109-B64D-ACD7-C37DF74823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E07BA52-91C7-F24D-A5DB-DB3A23F3B9CD}"/>
              </a:ext>
            </a:extLst>
          </p:cNvPr>
          <p:cNvSpPr/>
          <p:nvPr/>
        </p:nvSpPr>
        <p:spPr>
          <a:xfrm>
            <a:off x="383549" y="1074509"/>
            <a:ext cx="5239665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0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18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773CBC9-CE7A-45AD-B39F-F88C6FE3CE7C}"/>
              </a:ext>
            </a:extLst>
          </p:cNvPr>
          <p:cNvSpPr txBox="1"/>
          <p:nvPr/>
        </p:nvSpPr>
        <p:spPr>
          <a:xfrm>
            <a:off x="6568788" y="2716194"/>
            <a:ext cx="508664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0" b="1" dirty="0" err="1">
                <a:solidFill>
                  <a:schemeClr val="bg1">
                    <a:lumMod val="50000"/>
                  </a:schemeClr>
                </a:solidFill>
              </a:rPr>
              <a:t>Diz-ouit</a:t>
            </a:r>
            <a:endParaRPr lang="fr-FR" sz="10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Dies Oui">
            <a:hlinkClick r:id="" action="ppaction://media"/>
            <a:extLst>
              <a:ext uri="{FF2B5EF4-FFF2-40B4-BE49-F238E27FC236}">
                <a16:creationId xmlns:a16="http://schemas.microsoft.com/office/drawing/2014/main" id="{C3318D17-6D86-45FD-849F-F55EB786FC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89428" y="4498427"/>
            <a:ext cx="1477579" cy="1477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936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38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DE4B51-8109-B64D-ACD7-C37DF74823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E07BA52-91C7-F24D-A5DB-DB3A23F3B9CD}"/>
              </a:ext>
            </a:extLst>
          </p:cNvPr>
          <p:cNvSpPr/>
          <p:nvPr/>
        </p:nvSpPr>
        <p:spPr>
          <a:xfrm>
            <a:off x="383549" y="1074509"/>
            <a:ext cx="5239665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0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19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9160BB4-927D-4629-B2DE-D1C2C8AF2251}"/>
              </a:ext>
            </a:extLst>
          </p:cNvPr>
          <p:cNvSpPr txBox="1"/>
          <p:nvPr/>
        </p:nvSpPr>
        <p:spPr>
          <a:xfrm>
            <a:off x="6789128" y="2705684"/>
            <a:ext cx="501932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0" b="1" dirty="0" err="1">
                <a:solidFill>
                  <a:schemeClr val="accent6">
                    <a:lumMod val="75000"/>
                  </a:schemeClr>
                </a:solidFill>
              </a:rPr>
              <a:t>Diz-nou</a:t>
            </a:r>
            <a:endParaRPr lang="fr-FR" sz="10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" name="Dies nou">
            <a:hlinkClick r:id="" action="ppaction://media"/>
            <a:extLst>
              <a:ext uri="{FF2B5EF4-FFF2-40B4-BE49-F238E27FC236}">
                <a16:creationId xmlns:a16="http://schemas.microsoft.com/office/drawing/2014/main" id="{37EF4F58-A997-418E-A2D2-880540BB65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50954" y="4459014"/>
            <a:ext cx="1695669" cy="169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55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6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DE4B51-8109-B64D-ACD7-C37DF74823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E07BA52-91C7-F24D-A5DB-DB3A23F3B9CD}"/>
              </a:ext>
            </a:extLst>
          </p:cNvPr>
          <p:cNvSpPr/>
          <p:nvPr/>
        </p:nvSpPr>
        <p:spPr>
          <a:xfrm>
            <a:off x="383549" y="1074509"/>
            <a:ext cx="5239665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0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20</a:t>
            </a:r>
            <a:endParaRPr lang="fr-FR" sz="30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D3B7031-3E22-4CCA-B2F4-20AA1A90B7A9}"/>
              </a:ext>
            </a:extLst>
          </p:cNvPr>
          <p:cNvSpPr txBox="1"/>
          <p:nvPr/>
        </p:nvSpPr>
        <p:spPr>
          <a:xfrm>
            <a:off x="7604415" y="3035421"/>
            <a:ext cx="420403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0" b="1" dirty="0" err="1">
                <a:solidFill>
                  <a:srgbClr val="002060"/>
                </a:solidFill>
              </a:rPr>
              <a:t>Vengt</a:t>
            </a:r>
            <a:r>
              <a:rPr lang="fr-FR" sz="10000" b="1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3" name="Ven">
            <a:hlinkClick r:id="" action="ppaction://media"/>
            <a:extLst>
              <a:ext uri="{FF2B5EF4-FFF2-40B4-BE49-F238E27FC236}">
                <a16:creationId xmlns:a16="http://schemas.microsoft.com/office/drawing/2014/main" id="{2B698D1D-174F-42E6-A8F3-9F565DB06C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43494" y="3080708"/>
            <a:ext cx="1540641" cy="1540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807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9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DE4B51-8109-B64D-ACD7-C37DF74823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135594AD-A864-40CF-8817-126C6F611C48}"/>
              </a:ext>
            </a:extLst>
          </p:cNvPr>
          <p:cNvSpPr txBox="1"/>
          <p:nvPr/>
        </p:nvSpPr>
        <p:spPr>
          <a:xfrm>
            <a:off x="762000" y="304800"/>
            <a:ext cx="1056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Défi 1 : Ecoute et essaie de retrouver l’écriture correspondante.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6D6A842-A4F9-4622-9B02-9274764FCA9F}"/>
              </a:ext>
            </a:extLst>
          </p:cNvPr>
          <p:cNvSpPr txBox="1"/>
          <p:nvPr/>
        </p:nvSpPr>
        <p:spPr>
          <a:xfrm>
            <a:off x="8796552" y="4222196"/>
            <a:ext cx="228120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b="1" dirty="0" err="1">
                <a:solidFill>
                  <a:srgbClr val="002060"/>
                </a:solidFill>
              </a:rPr>
              <a:t>Vengt</a:t>
            </a:r>
            <a:r>
              <a:rPr lang="fr-FR" sz="10000" b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AA2CB6A7-4209-4A47-9BC4-A257EB3DCE42}"/>
              </a:ext>
            </a:extLst>
          </p:cNvPr>
          <p:cNvSpPr txBox="1"/>
          <p:nvPr/>
        </p:nvSpPr>
        <p:spPr>
          <a:xfrm>
            <a:off x="661439" y="5037804"/>
            <a:ext cx="15007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b="1" dirty="0">
                <a:solidFill>
                  <a:srgbClr val="92D050"/>
                </a:solidFill>
              </a:rPr>
              <a:t>Dies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000BB18F-9C3D-44D2-97A0-92344F179F51}"/>
              </a:ext>
            </a:extLst>
          </p:cNvPr>
          <p:cNvSpPr txBox="1"/>
          <p:nvPr/>
        </p:nvSpPr>
        <p:spPr>
          <a:xfrm>
            <a:off x="4076917" y="4910953"/>
            <a:ext cx="14382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b="1" dirty="0">
                <a:solidFill>
                  <a:srgbClr val="FFC000"/>
                </a:solidFill>
              </a:rPr>
              <a:t>Nou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EB32A09-9A81-4345-9621-559AE6957B73}"/>
              </a:ext>
            </a:extLst>
          </p:cNvPr>
          <p:cNvSpPr txBox="1"/>
          <p:nvPr/>
        </p:nvSpPr>
        <p:spPr>
          <a:xfrm>
            <a:off x="6292194" y="5741950"/>
            <a:ext cx="22208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b="1" dirty="0" err="1">
                <a:solidFill>
                  <a:srgbClr val="0070C0"/>
                </a:solidFill>
              </a:rPr>
              <a:t>Diz-sat</a:t>
            </a:r>
            <a:endParaRPr lang="fr-FR" sz="4800" b="1" dirty="0">
              <a:solidFill>
                <a:srgbClr val="0070C0"/>
              </a:solidFill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2C629C89-4ACB-4E16-A34B-A7D7A51EFA49}"/>
              </a:ext>
            </a:extLst>
          </p:cNvPr>
          <p:cNvSpPr txBox="1"/>
          <p:nvPr/>
        </p:nvSpPr>
        <p:spPr>
          <a:xfrm>
            <a:off x="2571663" y="5722203"/>
            <a:ext cx="13885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b="1" dirty="0" err="1">
                <a:solidFill>
                  <a:schemeClr val="accent6"/>
                </a:solidFill>
              </a:rPr>
              <a:t>Sies</a:t>
            </a:r>
            <a:endParaRPr lang="fr-FR" sz="4800" b="1" dirty="0">
              <a:solidFill>
                <a:schemeClr val="accent6"/>
              </a:solidFill>
            </a:endParaRPr>
          </a:p>
        </p:txBody>
      </p:sp>
      <p:pic>
        <p:nvPicPr>
          <p:cNvPr id="15" name="Ven">
            <a:hlinkClick r:id="" action="ppaction://media"/>
            <a:extLst>
              <a:ext uri="{FF2B5EF4-FFF2-40B4-BE49-F238E27FC236}">
                <a16:creationId xmlns:a16="http://schemas.microsoft.com/office/drawing/2014/main" id="{B308A5E7-4E99-426F-95DD-5BB37901AA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61439" y="1888359"/>
            <a:ext cx="1540641" cy="1540641"/>
          </a:xfrm>
          <a:prstGeom prst="rect">
            <a:avLst/>
          </a:prstGeom>
        </p:spPr>
      </p:pic>
      <p:pic>
        <p:nvPicPr>
          <p:cNvPr id="18" name="dies">
            <a:hlinkClick r:id="" action="ppaction://media"/>
            <a:extLst>
              <a:ext uri="{FF2B5EF4-FFF2-40B4-BE49-F238E27FC236}">
                <a16:creationId xmlns:a16="http://schemas.microsoft.com/office/drawing/2014/main" id="{FEEA0D77-7FFF-44A1-B584-5632089AE20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007716" y="1888359"/>
            <a:ext cx="1521586" cy="1521586"/>
          </a:xfrm>
          <a:prstGeom prst="rect">
            <a:avLst/>
          </a:prstGeom>
        </p:spPr>
      </p:pic>
      <p:pic>
        <p:nvPicPr>
          <p:cNvPr id="23" name="Nou">
            <a:hlinkClick r:id="" action="ppaction://media"/>
            <a:extLst>
              <a:ext uri="{FF2B5EF4-FFF2-40B4-BE49-F238E27FC236}">
                <a16:creationId xmlns:a16="http://schemas.microsoft.com/office/drawing/2014/main" id="{CE67778F-CBA2-4A45-BF56-B32BC6C2841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980944" y="1888358"/>
            <a:ext cx="1558975" cy="1558975"/>
          </a:xfrm>
          <a:prstGeom prst="rect">
            <a:avLst/>
          </a:prstGeom>
        </p:spPr>
      </p:pic>
      <p:pic>
        <p:nvPicPr>
          <p:cNvPr id="24" name="Six">
            <a:hlinkClick r:id="" action="ppaction://media"/>
            <a:extLst>
              <a:ext uri="{FF2B5EF4-FFF2-40B4-BE49-F238E27FC236}">
                <a16:creationId xmlns:a16="http://schemas.microsoft.com/office/drawing/2014/main" id="{8F0DFD61-DE8F-409A-9440-5E948C9556FB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439515" y="1843071"/>
            <a:ext cx="1631216" cy="1631216"/>
          </a:xfrm>
          <a:prstGeom prst="rect">
            <a:avLst/>
          </a:prstGeom>
        </p:spPr>
      </p:pic>
      <p:pic>
        <p:nvPicPr>
          <p:cNvPr id="25" name="Dies sa">
            <a:hlinkClick r:id="" action="ppaction://media"/>
            <a:extLst>
              <a:ext uri="{FF2B5EF4-FFF2-40B4-BE49-F238E27FC236}">
                <a16:creationId xmlns:a16="http://schemas.microsoft.com/office/drawing/2014/main" id="{E814D4CB-5A74-46CD-BAB1-5DE1D7F64E1B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308166" y="1833544"/>
            <a:ext cx="1631216" cy="163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313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92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643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258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600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664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10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10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10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10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14" grpId="0"/>
      <p:bldP spid="17" grpId="0"/>
      <p:bldP spid="20" grpId="0"/>
      <p:bldP spid="21" grpId="0"/>
      <p:bldP spid="2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DE4B51-8109-B64D-ACD7-C37DF74823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135594AD-A864-40CF-8817-126C6F611C48}"/>
              </a:ext>
            </a:extLst>
          </p:cNvPr>
          <p:cNvSpPr txBox="1"/>
          <p:nvPr/>
        </p:nvSpPr>
        <p:spPr>
          <a:xfrm>
            <a:off x="762000" y="304800"/>
            <a:ext cx="1056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Défi 1 : Ecoute et essaie de retrouver l’écriture correspondante.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6D6A842-A4F9-4622-9B02-9274764FCA9F}"/>
              </a:ext>
            </a:extLst>
          </p:cNvPr>
          <p:cNvSpPr txBox="1"/>
          <p:nvPr/>
        </p:nvSpPr>
        <p:spPr>
          <a:xfrm>
            <a:off x="187591" y="4921984"/>
            <a:ext cx="228120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b="1" dirty="0" err="1">
                <a:solidFill>
                  <a:srgbClr val="002060"/>
                </a:solidFill>
              </a:rPr>
              <a:t>Vengt</a:t>
            </a:r>
            <a:r>
              <a:rPr lang="fr-FR" sz="10000" b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AA2CB6A7-4209-4A47-9BC4-A257EB3DCE42}"/>
              </a:ext>
            </a:extLst>
          </p:cNvPr>
          <p:cNvSpPr txBox="1"/>
          <p:nvPr/>
        </p:nvSpPr>
        <p:spPr>
          <a:xfrm>
            <a:off x="2835150" y="5568390"/>
            <a:ext cx="15007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b="1" dirty="0">
                <a:solidFill>
                  <a:srgbClr val="92D050"/>
                </a:solidFill>
              </a:rPr>
              <a:t>Dies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000BB18F-9C3D-44D2-97A0-92344F179F51}"/>
              </a:ext>
            </a:extLst>
          </p:cNvPr>
          <p:cNvSpPr txBox="1"/>
          <p:nvPr/>
        </p:nvSpPr>
        <p:spPr>
          <a:xfrm>
            <a:off x="7712896" y="5520547"/>
            <a:ext cx="14382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b="1" dirty="0">
                <a:solidFill>
                  <a:srgbClr val="FFC000"/>
                </a:solidFill>
              </a:rPr>
              <a:t>Nou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EB32A09-9A81-4345-9621-559AE6957B73}"/>
              </a:ext>
            </a:extLst>
          </p:cNvPr>
          <p:cNvSpPr txBox="1"/>
          <p:nvPr/>
        </p:nvSpPr>
        <p:spPr>
          <a:xfrm>
            <a:off x="9569628" y="5520546"/>
            <a:ext cx="22208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b="1" dirty="0" err="1">
                <a:solidFill>
                  <a:srgbClr val="0070C0"/>
                </a:solidFill>
              </a:rPr>
              <a:t>Diz-sat</a:t>
            </a:r>
            <a:endParaRPr lang="fr-FR" sz="4800" b="1" dirty="0">
              <a:solidFill>
                <a:srgbClr val="0070C0"/>
              </a:solidFill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2C629C89-4ACB-4E16-A34B-A7D7A51EFA49}"/>
              </a:ext>
            </a:extLst>
          </p:cNvPr>
          <p:cNvSpPr txBox="1"/>
          <p:nvPr/>
        </p:nvSpPr>
        <p:spPr>
          <a:xfrm>
            <a:off x="5290625" y="5568390"/>
            <a:ext cx="13885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b="1" dirty="0" err="1">
                <a:solidFill>
                  <a:schemeClr val="accent6"/>
                </a:solidFill>
              </a:rPr>
              <a:t>Sies</a:t>
            </a:r>
            <a:endParaRPr lang="fr-FR" sz="4800" b="1" dirty="0">
              <a:solidFill>
                <a:schemeClr val="accent6"/>
              </a:solidFill>
            </a:endParaRPr>
          </a:p>
        </p:txBody>
      </p:sp>
      <p:pic>
        <p:nvPicPr>
          <p:cNvPr id="15" name="Ven">
            <a:hlinkClick r:id="" action="ppaction://media"/>
            <a:extLst>
              <a:ext uri="{FF2B5EF4-FFF2-40B4-BE49-F238E27FC236}">
                <a16:creationId xmlns:a16="http://schemas.microsoft.com/office/drawing/2014/main" id="{B308A5E7-4E99-426F-95DD-5BB37901AA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18660" y="3288460"/>
            <a:ext cx="1540641" cy="1540641"/>
          </a:xfrm>
          <a:prstGeom prst="rect">
            <a:avLst/>
          </a:prstGeom>
        </p:spPr>
      </p:pic>
      <p:pic>
        <p:nvPicPr>
          <p:cNvPr id="18" name="dies">
            <a:hlinkClick r:id="" action="ppaction://media"/>
            <a:extLst>
              <a:ext uri="{FF2B5EF4-FFF2-40B4-BE49-F238E27FC236}">
                <a16:creationId xmlns:a16="http://schemas.microsoft.com/office/drawing/2014/main" id="{FEEA0D77-7FFF-44A1-B584-5632089AE20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858826" y="3288461"/>
            <a:ext cx="1521586" cy="1521586"/>
          </a:xfrm>
          <a:prstGeom prst="rect">
            <a:avLst/>
          </a:prstGeom>
        </p:spPr>
      </p:pic>
      <p:pic>
        <p:nvPicPr>
          <p:cNvPr id="23" name="Nou">
            <a:hlinkClick r:id="" action="ppaction://media"/>
            <a:extLst>
              <a:ext uri="{FF2B5EF4-FFF2-40B4-BE49-F238E27FC236}">
                <a16:creationId xmlns:a16="http://schemas.microsoft.com/office/drawing/2014/main" id="{CE67778F-CBA2-4A45-BF56-B32BC6C2841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832054" y="3288460"/>
            <a:ext cx="1558975" cy="1558975"/>
          </a:xfrm>
          <a:prstGeom prst="rect">
            <a:avLst/>
          </a:prstGeom>
        </p:spPr>
      </p:pic>
      <p:pic>
        <p:nvPicPr>
          <p:cNvPr id="24" name="Six">
            <a:hlinkClick r:id="" action="ppaction://media"/>
            <a:extLst>
              <a:ext uri="{FF2B5EF4-FFF2-40B4-BE49-F238E27FC236}">
                <a16:creationId xmlns:a16="http://schemas.microsoft.com/office/drawing/2014/main" id="{8F0DFD61-DE8F-409A-9440-5E948C9556FB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290625" y="3243173"/>
            <a:ext cx="1631216" cy="1631216"/>
          </a:xfrm>
          <a:prstGeom prst="rect">
            <a:avLst/>
          </a:prstGeom>
        </p:spPr>
      </p:pic>
      <p:pic>
        <p:nvPicPr>
          <p:cNvPr id="25" name="Dies sa">
            <a:hlinkClick r:id="" action="ppaction://media"/>
            <a:extLst>
              <a:ext uri="{FF2B5EF4-FFF2-40B4-BE49-F238E27FC236}">
                <a16:creationId xmlns:a16="http://schemas.microsoft.com/office/drawing/2014/main" id="{E814D4CB-5A74-46CD-BAB1-5DE1D7F64E1B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159276" y="3233646"/>
            <a:ext cx="1631216" cy="1631216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E4FBF461-5F1A-47B4-974F-7E56EC1696A8}"/>
              </a:ext>
            </a:extLst>
          </p:cNvPr>
          <p:cNvSpPr txBox="1"/>
          <p:nvPr/>
        </p:nvSpPr>
        <p:spPr>
          <a:xfrm>
            <a:off x="3827129" y="1432756"/>
            <a:ext cx="44361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>
                <a:solidFill>
                  <a:srgbClr val="00B050"/>
                </a:solidFill>
              </a:rPr>
              <a:t>CORRECTION</a:t>
            </a:r>
          </a:p>
        </p:txBody>
      </p:sp>
    </p:spTree>
    <p:extLst>
      <p:ext uri="{BB962C8B-B14F-4D97-AF65-F5344CB8AC3E}">
        <p14:creationId xmlns:p14="http://schemas.microsoft.com/office/powerpoint/2010/main" val="334432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92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643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258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600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664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10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10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10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10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14" grpId="0"/>
      <p:bldP spid="17" grpId="0"/>
      <p:bldP spid="20" grpId="0"/>
      <p:bldP spid="21" grpId="0"/>
      <p:bldP spid="2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DE4B51-8109-B64D-ACD7-C37DF74823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>
            <a:extLst>
              <a:ext uri="{FF2B5EF4-FFF2-40B4-BE49-F238E27FC236}">
                <a16:creationId xmlns:a16="http://schemas.microsoft.com/office/drawing/2014/main" id="{36D6A842-A4F9-4622-9B02-9274764FCA9F}"/>
              </a:ext>
            </a:extLst>
          </p:cNvPr>
          <p:cNvSpPr txBox="1"/>
          <p:nvPr/>
        </p:nvSpPr>
        <p:spPr>
          <a:xfrm>
            <a:off x="7360930" y="3119766"/>
            <a:ext cx="228120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b="1" dirty="0" err="1">
                <a:solidFill>
                  <a:srgbClr val="002060"/>
                </a:solidFill>
              </a:rPr>
              <a:t>Vengt</a:t>
            </a:r>
            <a:r>
              <a:rPr lang="fr-FR" sz="10000" b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AA2CB6A7-4209-4A47-9BC4-A257EB3DCE42}"/>
              </a:ext>
            </a:extLst>
          </p:cNvPr>
          <p:cNvSpPr txBox="1"/>
          <p:nvPr/>
        </p:nvSpPr>
        <p:spPr>
          <a:xfrm>
            <a:off x="496755" y="3716729"/>
            <a:ext cx="15007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b="1" dirty="0">
                <a:solidFill>
                  <a:srgbClr val="92D050"/>
                </a:solidFill>
              </a:rPr>
              <a:t>Dies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000BB18F-9C3D-44D2-97A0-92344F179F51}"/>
              </a:ext>
            </a:extLst>
          </p:cNvPr>
          <p:cNvSpPr txBox="1"/>
          <p:nvPr/>
        </p:nvSpPr>
        <p:spPr>
          <a:xfrm>
            <a:off x="10059789" y="3775184"/>
            <a:ext cx="14382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b="1" dirty="0">
                <a:solidFill>
                  <a:srgbClr val="FFC000"/>
                </a:solidFill>
              </a:rPr>
              <a:t>Nou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EB32A09-9A81-4345-9621-559AE6957B73}"/>
              </a:ext>
            </a:extLst>
          </p:cNvPr>
          <p:cNvSpPr txBox="1"/>
          <p:nvPr/>
        </p:nvSpPr>
        <p:spPr>
          <a:xfrm>
            <a:off x="4628420" y="3778263"/>
            <a:ext cx="22208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b="1" dirty="0" err="1">
                <a:solidFill>
                  <a:srgbClr val="0070C0"/>
                </a:solidFill>
              </a:rPr>
              <a:t>Diz-sat</a:t>
            </a:r>
            <a:endParaRPr lang="fr-FR" sz="4800" b="1" dirty="0">
              <a:solidFill>
                <a:srgbClr val="0070C0"/>
              </a:solidFill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2C629C89-4ACB-4E16-A34B-A7D7A51EFA49}"/>
              </a:ext>
            </a:extLst>
          </p:cNvPr>
          <p:cNvSpPr txBox="1"/>
          <p:nvPr/>
        </p:nvSpPr>
        <p:spPr>
          <a:xfrm>
            <a:off x="2696385" y="3716729"/>
            <a:ext cx="13885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b="1" dirty="0" err="1">
                <a:solidFill>
                  <a:schemeClr val="accent6"/>
                </a:solidFill>
              </a:rPr>
              <a:t>Sies</a:t>
            </a:r>
            <a:endParaRPr lang="fr-FR" sz="4800" b="1" dirty="0">
              <a:solidFill>
                <a:schemeClr val="accent6"/>
              </a:solidFill>
            </a:endParaRPr>
          </a:p>
        </p:txBody>
      </p:sp>
      <p:pic>
        <p:nvPicPr>
          <p:cNvPr id="15" name="Ven">
            <a:hlinkClick r:id="" action="ppaction://media"/>
            <a:extLst>
              <a:ext uri="{FF2B5EF4-FFF2-40B4-BE49-F238E27FC236}">
                <a16:creationId xmlns:a16="http://schemas.microsoft.com/office/drawing/2014/main" id="{B308A5E7-4E99-426F-95DD-5BB37901AA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584693" y="1381986"/>
            <a:ext cx="1540641" cy="1540641"/>
          </a:xfrm>
          <a:prstGeom prst="rect">
            <a:avLst/>
          </a:prstGeom>
        </p:spPr>
      </p:pic>
      <p:pic>
        <p:nvPicPr>
          <p:cNvPr id="18" name="dies">
            <a:hlinkClick r:id="" action="ppaction://media"/>
            <a:extLst>
              <a:ext uri="{FF2B5EF4-FFF2-40B4-BE49-F238E27FC236}">
                <a16:creationId xmlns:a16="http://schemas.microsoft.com/office/drawing/2014/main" id="{FEEA0D77-7FFF-44A1-B584-5632089AE20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96755" y="1473491"/>
            <a:ext cx="1521586" cy="1521586"/>
          </a:xfrm>
          <a:prstGeom prst="rect">
            <a:avLst/>
          </a:prstGeom>
        </p:spPr>
      </p:pic>
      <p:pic>
        <p:nvPicPr>
          <p:cNvPr id="23" name="Nou">
            <a:hlinkClick r:id="" action="ppaction://media"/>
            <a:extLst>
              <a:ext uri="{FF2B5EF4-FFF2-40B4-BE49-F238E27FC236}">
                <a16:creationId xmlns:a16="http://schemas.microsoft.com/office/drawing/2014/main" id="{CE67778F-CBA2-4A45-BF56-B32BC6C2841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999408" y="1484642"/>
            <a:ext cx="1558975" cy="1558975"/>
          </a:xfrm>
          <a:prstGeom prst="rect">
            <a:avLst/>
          </a:prstGeom>
        </p:spPr>
      </p:pic>
      <p:pic>
        <p:nvPicPr>
          <p:cNvPr id="24" name="Six">
            <a:hlinkClick r:id="" action="ppaction://media"/>
            <a:extLst>
              <a:ext uri="{FF2B5EF4-FFF2-40B4-BE49-F238E27FC236}">
                <a16:creationId xmlns:a16="http://schemas.microsoft.com/office/drawing/2014/main" id="{8F0DFD61-DE8F-409A-9440-5E948C9556FB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650295" y="1473491"/>
            <a:ext cx="1631216" cy="1631216"/>
          </a:xfrm>
          <a:prstGeom prst="rect">
            <a:avLst/>
          </a:prstGeom>
        </p:spPr>
      </p:pic>
      <p:pic>
        <p:nvPicPr>
          <p:cNvPr id="25" name="Dies sa">
            <a:hlinkClick r:id="" action="ppaction://media"/>
            <a:extLst>
              <a:ext uri="{FF2B5EF4-FFF2-40B4-BE49-F238E27FC236}">
                <a16:creationId xmlns:a16="http://schemas.microsoft.com/office/drawing/2014/main" id="{E814D4CB-5A74-46CD-BAB1-5DE1D7F64E1B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044256" y="1448522"/>
            <a:ext cx="1631216" cy="1631216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04EEB36C-65FB-473D-8BE1-0B5E8A219D54}"/>
              </a:ext>
            </a:extLst>
          </p:cNvPr>
          <p:cNvSpPr txBox="1"/>
          <p:nvPr/>
        </p:nvSpPr>
        <p:spPr>
          <a:xfrm>
            <a:off x="762000" y="304800"/>
            <a:ext cx="1056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Défi 2 : Ecoute et essaie de retrouver le nombre correspondant.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96ADF4D-6EAD-4E06-9115-29518A800846}"/>
              </a:ext>
            </a:extLst>
          </p:cNvPr>
          <p:cNvSpPr/>
          <p:nvPr/>
        </p:nvSpPr>
        <p:spPr>
          <a:xfrm>
            <a:off x="1997487" y="5628166"/>
            <a:ext cx="523966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20</a:t>
            </a:r>
            <a:endParaRPr lang="fr-FR" sz="4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92B03CB-3961-468F-BA65-B3720CFA5A5E}"/>
              </a:ext>
            </a:extLst>
          </p:cNvPr>
          <p:cNvSpPr/>
          <p:nvPr/>
        </p:nvSpPr>
        <p:spPr>
          <a:xfrm>
            <a:off x="4210542" y="5629238"/>
            <a:ext cx="523966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10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273B2DD-96EC-405B-B7EE-A6E8FACC9495}"/>
              </a:ext>
            </a:extLst>
          </p:cNvPr>
          <p:cNvSpPr/>
          <p:nvPr/>
        </p:nvSpPr>
        <p:spPr>
          <a:xfrm>
            <a:off x="2284647" y="5971751"/>
            <a:ext cx="209992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17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A633442-66D8-4CD2-B9F2-E7B8D8D5794D}"/>
              </a:ext>
            </a:extLst>
          </p:cNvPr>
          <p:cNvSpPr/>
          <p:nvPr/>
        </p:nvSpPr>
        <p:spPr>
          <a:xfrm>
            <a:off x="7063119" y="5845314"/>
            <a:ext cx="209992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6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B2E3DF4-4A34-4A68-988C-E1394955E1E7}"/>
              </a:ext>
            </a:extLst>
          </p:cNvPr>
          <p:cNvSpPr/>
          <p:nvPr/>
        </p:nvSpPr>
        <p:spPr>
          <a:xfrm>
            <a:off x="4680486" y="5845314"/>
            <a:ext cx="209992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055734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92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643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258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600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664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10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10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10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10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14" grpId="0"/>
      <p:bldP spid="17" grpId="0"/>
      <p:bldP spid="20" grpId="0"/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5AF726AF-DAAE-46D2-9A2D-DD1E8B0C9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" y="1894693"/>
            <a:ext cx="1146810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Le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francoprovençal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ou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arpitan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</a:t>
            </a:r>
            <a:r>
              <a:rPr kumimoji="0" lang="fr-FR" altLang="fr-FR" sz="1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francoprovençâl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ou </a:t>
            </a:r>
            <a:r>
              <a:rPr kumimoji="0" lang="fr-FR" altLang="fr-FR" sz="1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arpetan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 est une 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 tooltip="Langues romanes"/>
              </a:rPr>
              <a:t>langue romane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parlée dans des régions proches des frontières entre la 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 tooltip="France"/>
              </a:rPr>
              <a:t>France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la 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4" tooltip="Suisse"/>
              </a:rPr>
              <a:t>Suisse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et l’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5" tooltip="Italie"/>
              </a:rPr>
              <a:t>Italie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C’est l'une des langues distinctes du groupe linguistique 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6" tooltip="Langues gallo-romanes"/>
              </a:rPr>
              <a:t>gallo-roman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aux côtés des langues d'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7" tooltip="Langue d'oïl"/>
              </a:rPr>
              <a:t>oïl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et d'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8" tooltip="Occitan"/>
              </a:rPr>
              <a:t>oc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Cette langue n'est pas un mélange de 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9" tooltip="Français"/>
              </a:rPr>
              <a:t>français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et de 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10" tooltip="Provençal"/>
              </a:rPr>
              <a:t>provençal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8" tooltip="Occitan"/>
              </a:rPr>
              <a:t>occitan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), mais est située géographiquement entre les deux.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Certains 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11" tooltip="Linguistique"/>
              </a:rPr>
              <a:t>linguistes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préfèrent donc, pour éviter toute confusion au lecteur, parler de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romand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ou d'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arpitan</a:t>
            </a:r>
            <a:r>
              <a:rPr kumimoji="0" lang="fr-FR" altLang="fr-FR" sz="1700" b="0" i="0" u="none" strike="noStrike" cap="none" normalizeH="0" baseline="3000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12" tooltip="Lecture audio"/>
              </a:rPr>
              <a:t>Écouter</a:t>
            </a:r>
            <a:r>
              <a:rPr kumimoji="0" lang="fr-FR" altLang="fr-FR" sz="8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13" tooltip="Fichier:Fr-Arpitan.ogg"/>
              </a:rPr>
              <a:t>ⓘ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Le francoprovençal est considéré comme une 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14" tooltip="Langue"/>
              </a:rPr>
              <a:t>langue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bien distincte.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Du fait de sa situation géographique, il possède néanmoins certains traits communs avec les 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7" tooltip="Langue d'oïl"/>
              </a:rPr>
              <a:t>langues d'oïl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du Nord et avec l'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8" tooltip="Occitan"/>
              </a:rPr>
              <a:t>occitan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du Sud. Il intègre aussi des éléments des 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15" tooltip="Langues germaniques"/>
              </a:rPr>
              <a:t>langues germaniques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et 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16" tooltip="Langues italo-romanes"/>
              </a:rPr>
              <a:t>italo-romanes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Le francoprovençal est répertorié dans l'atlas 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17" tooltip="Organisation des Nations unies pour l'éducation, la science et la culture"/>
              </a:rPr>
              <a:t>UNESCO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des 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18" tooltip="Langues en voie de disparition"/>
              </a:rPr>
              <a:t>langues en danger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dans le monde</a:t>
            </a:r>
            <a:r>
              <a:rPr kumimoji="0" lang="fr-FR" altLang="fr-FR" sz="18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19"/>
              </a:rPr>
              <a:t>[8]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ainsi que dans le rapport du 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0" tooltip="Parlement européen"/>
              </a:rPr>
              <a:t>Parlement européen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sur les langues menacées de disparition</a:t>
            </a:r>
            <a:r>
              <a:rPr kumimoji="0" lang="fr-FR" altLang="fr-FR" sz="18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1"/>
              </a:rPr>
              <a:t>[9]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DE112EC-F835-4929-BA81-E388E4CBF71B}"/>
              </a:ext>
            </a:extLst>
          </p:cNvPr>
          <p:cNvSpPr txBox="1"/>
          <p:nvPr/>
        </p:nvSpPr>
        <p:spPr>
          <a:xfrm>
            <a:off x="571500" y="746768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Une langue régionale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6134828-B0E7-4ABC-AB9F-1F926690C38C}"/>
              </a:ext>
            </a:extLst>
          </p:cNvPr>
          <p:cNvSpPr txBox="1"/>
          <p:nvPr/>
        </p:nvSpPr>
        <p:spPr>
          <a:xfrm>
            <a:off x="9005014" y="6120382"/>
            <a:ext cx="2868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Source : </a:t>
            </a:r>
            <a:r>
              <a:rPr lang="fr-FR" dirty="0" err="1"/>
              <a:t>Wikipedia</a:t>
            </a:r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6F0625A-F414-4BD3-98B0-1019EB0963E3}"/>
              </a:ext>
            </a:extLst>
          </p:cNvPr>
          <p:cNvSpPr txBox="1"/>
          <p:nvPr/>
        </p:nvSpPr>
        <p:spPr>
          <a:xfrm>
            <a:off x="318056" y="6305048"/>
            <a:ext cx="78115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 savoir plus sur  </a:t>
            </a:r>
            <a:r>
              <a:rPr lang="fr-FR" dirty="0">
                <a:solidFill>
                  <a:srgbClr val="3E8FF1"/>
                </a:solidFill>
                <a:hlinkClick r:id="rId2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https://fr.wikipedia.org/wiki/Francoproven%C3%A7al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99031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DE4B51-8109-B64D-ACD7-C37DF74823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>
            <a:extLst>
              <a:ext uri="{FF2B5EF4-FFF2-40B4-BE49-F238E27FC236}">
                <a16:creationId xmlns:a16="http://schemas.microsoft.com/office/drawing/2014/main" id="{36D6A842-A4F9-4622-9B02-9274764FCA9F}"/>
              </a:ext>
            </a:extLst>
          </p:cNvPr>
          <p:cNvSpPr txBox="1"/>
          <p:nvPr/>
        </p:nvSpPr>
        <p:spPr>
          <a:xfrm>
            <a:off x="7280920" y="4104174"/>
            <a:ext cx="228120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b="1" dirty="0" err="1">
                <a:solidFill>
                  <a:srgbClr val="002060"/>
                </a:solidFill>
              </a:rPr>
              <a:t>Vengt</a:t>
            </a:r>
            <a:r>
              <a:rPr lang="fr-FR" sz="10000" b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AA2CB6A7-4209-4A47-9BC4-A257EB3DCE42}"/>
              </a:ext>
            </a:extLst>
          </p:cNvPr>
          <p:cNvSpPr txBox="1"/>
          <p:nvPr/>
        </p:nvSpPr>
        <p:spPr>
          <a:xfrm>
            <a:off x="416745" y="4701137"/>
            <a:ext cx="15007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b="1" dirty="0">
                <a:solidFill>
                  <a:srgbClr val="92D050"/>
                </a:solidFill>
              </a:rPr>
              <a:t>Dies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000BB18F-9C3D-44D2-97A0-92344F179F51}"/>
              </a:ext>
            </a:extLst>
          </p:cNvPr>
          <p:cNvSpPr txBox="1"/>
          <p:nvPr/>
        </p:nvSpPr>
        <p:spPr>
          <a:xfrm>
            <a:off x="9979779" y="4759592"/>
            <a:ext cx="14382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b="1" dirty="0">
                <a:solidFill>
                  <a:srgbClr val="FFC000"/>
                </a:solidFill>
              </a:rPr>
              <a:t>Nou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EB32A09-9A81-4345-9621-559AE6957B73}"/>
              </a:ext>
            </a:extLst>
          </p:cNvPr>
          <p:cNvSpPr txBox="1"/>
          <p:nvPr/>
        </p:nvSpPr>
        <p:spPr>
          <a:xfrm>
            <a:off x="4548410" y="4762671"/>
            <a:ext cx="22208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b="1" dirty="0" err="1">
                <a:solidFill>
                  <a:srgbClr val="0070C0"/>
                </a:solidFill>
              </a:rPr>
              <a:t>Diz-sat</a:t>
            </a:r>
            <a:endParaRPr lang="fr-FR" sz="4800" b="1" dirty="0">
              <a:solidFill>
                <a:srgbClr val="0070C0"/>
              </a:solidFill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2C629C89-4ACB-4E16-A34B-A7D7A51EFA49}"/>
              </a:ext>
            </a:extLst>
          </p:cNvPr>
          <p:cNvSpPr txBox="1"/>
          <p:nvPr/>
        </p:nvSpPr>
        <p:spPr>
          <a:xfrm>
            <a:off x="2616375" y="4701137"/>
            <a:ext cx="13885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b="1" dirty="0" err="1">
                <a:solidFill>
                  <a:schemeClr val="accent6"/>
                </a:solidFill>
              </a:rPr>
              <a:t>Sies</a:t>
            </a:r>
            <a:endParaRPr lang="fr-FR" sz="4800" b="1" dirty="0">
              <a:solidFill>
                <a:schemeClr val="accent6"/>
              </a:solidFill>
            </a:endParaRPr>
          </a:p>
        </p:txBody>
      </p:sp>
      <p:pic>
        <p:nvPicPr>
          <p:cNvPr id="15" name="Ven">
            <a:hlinkClick r:id="" action="ppaction://media"/>
            <a:extLst>
              <a:ext uri="{FF2B5EF4-FFF2-40B4-BE49-F238E27FC236}">
                <a16:creationId xmlns:a16="http://schemas.microsoft.com/office/drawing/2014/main" id="{B308A5E7-4E99-426F-95DD-5BB37901AA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504683" y="2366394"/>
            <a:ext cx="1540641" cy="1540641"/>
          </a:xfrm>
          <a:prstGeom prst="rect">
            <a:avLst/>
          </a:prstGeom>
        </p:spPr>
      </p:pic>
      <p:pic>
        <p:nvPicPr>
          <p:cNvPr id="18" name="dies">
            <a:hlinkClick r:id="" action="ppaction://media"/>
            <a:extLst>
              <a:ext uri="{FF2B5EF4-FFF2-40B4-BE49-F238E27FC236}">
                <a16:creationId xmlns:a16="http://schemas.microsoft.com/office/drawing/2014/main" id="{FEEA0D77-7FFF-44A1-B584-5632089AE20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16745" y="2457899"/>
            <a:ext cx="1521586" cy="1521586"/>
          </a:xfrm>
          <a:prstGeom prst="rect">
            <a:avLst/>
          </a:prstGeom>
        </p:spPr>
      </p:pic>
      <p:pic>
        <p:nvPicPr>
          <p:cNvPr id="23" name="Nou">
            <a:hlinkClick r:id="" action="ppaction://media"/>
            <a:extLst>
              <a:ext uri="{FF2B5EF4-FFF2-40B4-BE49-F238E27FC236}">
                <a16:creationId xmlns:a16="http://schemas.microsoft.com/office/drawing/2014/main" id="{CE67778F-CBA2-4A45-BF56-B32BC6C2841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919398" y="2469050"/>
            <a:ext cx="1558975" cy="1558975"/>
          </a:xfrm>
          <a:prstGeom prst="rect">
            <a:avLst/>
          </a:prstGeom>
        </p:spPr>
      </p:pic>
      <p:pic>
        <p:nvPicPr>
          <p:cNvPr id="24" name="Six">
            <a:hlinkClick r:id="" action="ppaction://media"/>
            <a:extLst>
              <a:ext uri="{FF2B5EF4-FFF2-40B4-BE49-F238E27FC236}">
                <a16:creationId xmlns:a16="http://schemas.microsoft.com/office/drawing/2014/main" id="{8F0DFD61-DE8F-409A-9440-5E948C9556FB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570285" y="2457899"/>
            <a:ext cx="1631216" cy="1631216"/>
          </a:xfrm>
          <a:prstGeom prst="rect">
            <a:avLst/>
          </a:prstGeom>
        </p:spPr>
      </p:pic>
      <p:pic>
        <p:nvPicPr>
          <p:cNvPr id="25" name="Dies sa">
            <a:hlinkClick r:id="" action="ppaction://media"/>
            <a:extLst>
              <a:ext uri="{FF2B5EF4-FFF2-40B4-BE49-F238E27FC236}">
                <a16:creationId xmlns:a16="http://schemas.microsoft.com/office/drawing/2014/main" id="{E814D4CB-5A74-46CD-BAB1-5DE1D7F64E1B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964246" y="2432930"/>
            <a:ext cx="1631216" cy="1631216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04EEB36C-65FB-473D-8BE1-0B5E8A219D54}"/>
              </a:ext>
            </a:extLst>
          </p:cNvPr>
          <p:cNvSpPr txBox="1"/>
          <p:nvPr/>
        </p:nvSpPr>
        <p:spPr>
          <a:xfrm>
            <a:off x="762000" y="304800"/>
            <a:ext cx="1056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Défi 2 : Ecoute et essaie de retrouver le nombre correspondant.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96ADF4D-6EAD-4E06-9115-29518A800846}"/>
              </a:ext>
            </a:extLst>
          </p:cNvPr>
          <p:cNvSpPr/>
          <p:nvPr/>
        </p:nvSpPr>
        <p:spPr>
          <a:xfrm>
            <a:off x="5398434" y="5857948"/>
            <a:ext cx="523966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20</a:t>
            </a:r>
            <a:endParaRPr lang="fr-FR" sz="4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92B03CB-3961-468F-BA65-B3720CFA5A5E}"/>
              </a:ext>
            </a:extLst>
          </p:cNvPr>
          <p:cNvSpPr/>
          <p:nvPr/>
        </p:nvSpPr>
        <p:spPr>
          <a:xfrm>
            <a:off x="-1573038" y="5799959"/>
            <a:ext cx="523966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10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273B2DD-96EC-405B-B7EE-A6E8FACC9495}"/>
              </a:ext>
            </a:extLst>
          </p:cNvPr>
          <p:cNvSpPr/>
          <p:nvPr/>
        </p:nvSpPr>
        <p:spPr>
          <a:xfrm>
            <a:off x="4499931" y="5830418"/>
            <a:ext cx="209992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17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A633442-66D8-4CD2-B9F2-E7B8D8D5794D}"/>
              </a:ext>
            </a:extLst>
          </p:cNvPr>
          <p:cNvSpPr/>
          <p:nvPr/>
        </p:nvSpPr>
        <p:spPr>
          <a:xfrm>
            <a:off x="2148678" y="5857948"/>
            <a:ext cx="209992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6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B2E3DF4-4A34-4A68-988C-E1394955E1E7}"/>
              </a:ext>
            </a:extLst>
          </p:cNvPr>
          <p:cNvSpPr/>
          <p:nvPr/>
        </p:nvSpPr>
        <p:spPr>
          <a:xfrm>
            <a:off x="9648921" y="5817177"/>
            <a:ext cx="209992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9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97B09A08-0264-4973-A302-0CBB3F3A8BC0}"/>
              </a:ext>
            </a:extLst>
          </p:cNvPr>
          <p:cNvSpPr txBox="1"/>
          <p:nvPr/>
        </p:nvSpPr>
        <p:spPr>
          <a:xfrm>
            <a:off x="3877929" y="1272875"/>
            <a:ext cx="44361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>
                <a:solidFill>
                  <a:srgbClr val="00B050"/>
                </a:solidFill>
              </a:rPr>
              <a:t>CORRECTION</a:t>
            </a:r>
          </a:p>
        </p:txBody>
      </p:sp>
    </p:spTree>
    <p:extLst>
      <p:ext uri="{BB962C8B-B14F-4D97-AF65-F5344CB8AC3E}">
        <p14:creationId xmlns:p14="http://schemas.microsoft.com/office/powerpoint/2010/main" val="96896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92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643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258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600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664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10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10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10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10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14" grpId="0"/>
      <p:bldP spid="17" grpId="0"/>
      <p:bldP spid="20" grpId="0"/>
      <p:bldP spid="21" grpId="0"/>
      <p:bldP spid="2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8B8158AF-A78F-4B5D-9ECA-91B6B46BA1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9281975"/>
              </p:ext>
            </p:extLst>
          </p:nvPr>
        </p:nvGraphicFramePr>
        <p:xfrm>
          <a:off x="400050" y="1200150"/>
          <a:ext cx="5212080" cy="53198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06473">
                  <a:extLst>
                    <a:ext uri="{9D8B030D-6E8A-4147-A177-3AD203B41FA5}">
                      <a16:colId xmlns:a16="http://schemas.microsoft.com/office/drawing/2014/main" val="4207881398"/>
                    </a:ext>
                  </a:extLst>
                </a:gridCol>
                <a:gridCol w="3205607">
                  <a:extLst>
                    <a:ext uri="{9D8B030D-6E8A-4147-A177-3AD203B41FA5}">
                      <a16:colId xmlns:a16="http://schemas.microsoft.com/office/drawing/2014/main" val="709617365"/>
                    </a:ext>
                  </a:extLst>
                </a:gridCol>
              </a:tblGrid>
              <a:tr h="3809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000" kern="100" dirty="0">
                          <a:effectLst/>
                        </a:rPr>
                        <a:t>Nombre  </a:t>
                      </a:r>
                      <a:endParaRPr lang="fr-FR" sz="2000" kern="100" dirty="0">
                        <a:solidFill>
                          <a:srgbClr val="000000"/>
                        </a:solidFill>
                        <a:effectLst/>
                        <a:latin typeface="Aptos"/>
                        <a:ea typeface="Times New Roman" panose="02020603050405020304" pitchFamily="18" charset="0"/>
                      </a:endParaRPr>
                    </a:p>
                  </a:txBody>
                  <a:tcPr marL="42994" marR="429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2000" kern="100" dirty="0">
                          <a:effectLst/>
                        </a:rPr>
                        <a:t>FRANCOPROVENCAL </a:t>
                      </a:r>
                    </a:p>
                  </a:txBody>
                  <a:tcPr marL="42994" marR="42994" marT="0" marB="0" anchor="ctr"/>
                </a:tc>
                <a:extLst>
                  <a:ext uri="{0D108BD9-81ED-4DB2-BD59-A6C34878D82A}">
                    <a16:rowId xmlns:a16="http://schemas.microsoft.com/office/drawing/2014/main" val="2415044287"/>
                  </a:ext>
                </a:extLst>
              </a:tr>
              <a:tr h="44898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fr-FR" sz="2000" kern="100" dirty="0">
                          <a:solidFill>
                            <a:schemeClr val="bg1"/>
                          </a:solidFill>
                          <a:effectLst/>
                          <a:latin typeface="Aptos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42994" marR="42994" marT="0" marB="0"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kern="1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Zérô</a:t>
                      </a:r>
                      <a:endParaRPr lang="fr-FR" sz="2000" kern="1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2994" marR="42994" marT="0" marB="0" anchor="ctr"/>
                </a:tc>
                <a:extLst>
                  <a:ext uri="{0D108BD9-81ED-4DB2-BD59-A6C34878D82A}">
                    <a16:rowId xmlns:a16="http://schemas.microsoft.com/office/drawing/2014/main" val="2742605186"/>
                  </a:ext>
                </a:extLst>
              </a:tr>
              <a:tr h="44898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fr-FR" sz="2000" kern="100" dirty="0">
                          <a:effectLst/>
                        </a:rPr>
                        <a:t>1</a:t>
                      </a:r>
                      <a:endParaRPr lang="fr-FR" sz="2000" kern="100" dirty="0">
                        <a:solidFill>
                          <a:srgbClr val="000000"/>
                        </a:solidFill>
                        <a:effectLst/>
                        <a:latin typeface="Aptos"/>
                        <a:ea typeface="Times New Roman" panose="02020603050405020304" pitchFamily="18" charset="0"/>
                      </a:endParaRPr>
                    </a:p>
                  </a:txBody>
                  <a:tcPr marL="42994" marR="42994" marT="0" marB="0"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kern="100" dirty="0" err="1">
                          <a:effectLst/>
                          <a:latin typeface="+mn-lt"/>
                        </a:rPr>
                        <a:t>Yon</a:t>
                      </a:r>
                      <a:endParaRPr lang="fr-FR" sz="2000" kern="1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2994" marR="42994" marT="0" marB="0" anchor="ctr"/>
                </a:tc>
                <a:extLst>
                  <a:ext uri="{0D108BD9-81ED-4DB2-BD59-A6C34878D82A}">
                    <a16:rowId xmlns:a16="http://schemas.microsoft.com/office/drawing/2014/main" val="1808620794"/>
                  </a:ext>
                </a:extLst>
              </a:tr>
              <a:tr h="44898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fr-FR" sz="2000" kern="100" dirty="0">
                          <a:effectLst/>
                        </a:rPr>
                        <a:t>2 </a:t>
                      </a:r>
                      <a:endParaRPr lang="fr-FR" sz="2000" kern="100" dirty="0">
                        <a:solidFill>
                          <a:srgbClr val="000000"/>
                        </a:solidFill>
                        <a:effectLst/>
                        <a:latin typeface="Aptos"/>
                        <a:ea typeface="Times New Roman" panose="02020603050405020304" pitchFamily="18" charset="0"/>
                      </a:endParaRPr>
                    </a:p>
                  </a:txBody>
                  <a:tcPr marL="42994" marR="42994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2000" kern="100" dirty="0">
                          <a:effectLst/>
                          <a:latin typeface="+mn-lt"/>
                        </a:rPr>
                        <a:t>Dou</a:t>
                      </a:r>
                      <a:endParaRPr lang="fr-FR" sz="2000" kern="1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2994" marR="42994" marT="0" marB="0" anchor="ctr"/>
                </a:tc>
                <a:extLst>
                  <a:ext uri="{0D108BD9-81ED-4DB2-BD59-A6C34878D82A}">
                    <a16:rowId xmlns:a16="http://schemas.microsoft.com/office/drawing/2014/main" val="4159090463"/>
                  </a:ext>
                </a:extLst>
              </a:tr>
              <a:tr h="44898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fr-FR" sz="2000" kern="100" dirty="0">
                          <a:effectLst/>
                        </a:rPr>
                        <a:t>3 </a:t>
                      </a:r>
                      <a:endParaRPr lang="fr-FR" sz="2000" kern="100" dirty="0">
                        <a:solidFill>
                          <a:srgbClr val="000000"/>
                        </a:solidFill>
                        <a:effectLst/>
                        <a:latin typeface="Aptos"/>
                        <a:ea typeface="Times New Roman" panose="02020603050405020304" pitchFamily="18" charset="0"/>
                      </a:endParaRPr>
                    </a:p>
                  </a:txBody>
                  <a:tcPr marL="42994" marR="42994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2000" kern="100" dirty="0" err="1">
                          <a:effectLst/>
                          <a:latin typeface="+mn-lt"/>
                        </a:rPr>
                        <a:t>Treis</a:t>
                      </a:r>
                      <a:endParaRPr lang="fr-FR" sz="2000" kern="1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2994" marR="42994" marT="0" marB="0" anchor="ctr"/>
                </a:tc>
                <a:extLst>
                  <a:ext uri="{0D108BD9-81ED-4DB2-BD59-A6C34878D82A}">
                    <a16:rowId xmlns:a16="http://schemas.microsoft.com/office/drawing/2014/main" val="2503372256"/>
                  </a:ext>
                </a:extLst>
              </a:tr>
              <a:tr h="44898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fr-FR" sz="2000" kern="100" dirty="0">
                          <a:effectLst/>
                        </a:rPr>
                        <a:t>4 </a:t>
                      </a:r>
                      <a:endParaRPr lang="fr-FR" sz="2000" kern="100" dirty="0">
                        <a:solidFill>
                          <a:srgbClr val="000000"/>
                        </a:solidFill>
                        <a:effectLst/>
                        <a:latin typeface="Aptos"/>
                        <a:ea typeface="Times New Roman" panose="02020603050405020304" pitchFamily="18" charset="0"/>
                      </a:endParaRPr>
                    </a:p>
                  </a:txBody>
                  <a:tcPr marL="42994" marR="42994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2000" kern="100" dirty="0">
                          <a:effectLst/>
                          <a:latin typeface="+mn-lt"/>
                        </a:rPr>
                        <a:t>Quatre</a:t>
                      </a:r>
                      <a:endParaRPr lang="fr-FR" sz="2000" kern="1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2994" marR="42994" marT="0" marB="0" anchor="ctr"/>
                </a:tc>
                <a:extLst>
                  <a:ext uri="{0D108BD9-81ED-4DB2-BD59-A6C34878D82A}">
                    <a16:rowId xmlns:a16="http://schemas.microsoft.com/office/drawing/2014/main" val="924797452"/>
                  </a:ext>
                </a:extLst>
              </a:tr>
              <a:tr h="44898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fr-FR" sz="2000" kern="100" dirty="0">
                          <a:effectLst/>
                        </a:rPr>
                        <a:t>5 </a:t>
                      </a:r>
                      <a:endParaRPr lang="fr-FR" sz="2000" kern="100" dirty="0">
                        <a:solidFill>
                          <a:srgbClr val="000000"/>
                        </a:solidFill>
                        <a:effectLst/>
                        <a:latin typeface="Aptos"/>
                        <a:ea typeface="Times New Roman" panose="02020603050405020304" pitchFamily="18" charset="0"/>
                      </a:endParaRPr>
                    </a:p>
                  </a:txBody>
                  <a:tcPr marL="42994" marR="42994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2000" kern="100" dirty="0">
                          <a:effectLst/>
                          <a:latin typeface="+mn-lt"/>
                        </a:rPr>
                        <a:t>Fin</a:t>
                      </a:r>
                      <a:endParaRPr lang="fr-FR" sz="2000" kern="1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2994" marR="42994" marT="0" marB="0" anchor="ctr"/>
                </a:tc>
                <a:extLst>
                  <a:ext uri="{0D108BD9-81ED-4DB2-BD59-A6C34878D82A}">
                    <a16:rowId xmlns:a16="http://schemas.microsoft.com/office/drawing/2014/main" val="3016599531"/>
                  </a:ext>
                </a:extLst>
              </a:tr>
              <a:tr h="44898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fr-FR" sz="2000" kern="100" dirty="0">
                          <a:effectLst/>
                        </a:rPr>
                        <a:t>6 </a:t>
                      </a:r>
                      <a:endParaRPr lang="fr-FR" sz="2000" kern="100" dirty="0">
                        <a:solidFill>
                          <a:srgbClr val="000000"/>
                        </a:solidFill>
                        <a:effectLst/>
                        <a:latin typeface="Aptos"/>
                        <a:ea typeface="Times New Roman" panose="02020603050405020304" pitchFamily="18" charset="0"/>
                      </a:endParaRPr>
                    </a:p>
                  </a:txBody>
                  <a:tcPr marL="42994" marR="42994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2000" kern="100" dirty="0" err="1">
                          <a:effectLst/>
                          <a:latin typeface="+mn-lt"/>
                        </a:rPr>
                        <a:t>Sies</a:t>
                      </a:r>
                      <a:endParaRPr lang="fr-FR" sz="2000" kern="1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2994" marR="42994" marT="0" marB="0" anchor="ctr"/>
                </a:tc>
                <a:extLst>
                  <a:ext uri="{0D108BD9-81ED-4DB2-BD59-A6C34878D82A}">
                    <a16:rowId xmlns:a16="http://schemas.microsoft.com/office/drawing/2014/main" val="1997917384"/>
                  </a:ext>
                </a:extLst>
              </a:tr>
              <a:tr h="44898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fr-FR" sz="2000" kern="100" dirty="0">
                          <a:effectLst/>
                        </a:rPr>
                        <a:t>7 </a:t>
                      </a:r>
                      <a:endParaRPr lang="fr-FR" sz="2000" kern="100" dirty="0">
                        <a:solidFill>
                          <a:srgbClr val="000000"/>
                        </a:solidFill>
                        <a:effectLst/>
                        <a:latin typeface="Aptos"/>
                        <a:ea typeface="Times New Roman" panose="02020603050405020304" pitchFamily="18" charset="0"/>
                      </a:endParaRPr>
                    </a:p>
                  </a:txBody>
                  <a:tcPr marL="42994" marR="42994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2000" kern="100" dirty="0" err="1">
                          <a:effectLst/>
                          <a:latin typeface="+mn-lt"/>
                        </a:rPr>
                        <a:t>Sat</a:t>
                      </a:r>
                      <a:endParaRPr lang="fr-FR" sz="2000" kern="1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2994" marR="42994" marT="0" marB="0" anchor="ctr"/>
                </a:tc>
                <a:extLst>
                  <a:ext uri="{0D108BD9-81ED-4DB2-BD59-A6C34878D82A}">
                    <a16:rowId xmlns:a16="http://schemas.microsoft.com/office/drawing/2014/main" val="2530297996"/>
                  </a:ext>
                </a:extLst>
              </a:tr>
              <a:tr h="44898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fr-FR" sz="2000" kern="100" dirty="0">
                          <a:effectLst/>
                        </a:rPr>
                        <a:t>8 </a:t>
                      </a:r>
                      <a:endParaRPr lang="fr-FR" sz="2000" kern="100" dirty="0">
                        <a:solidFill>
                          <a:srgbClr val="000000"/>
                        </a:solidFill>
                        <a:effectLst/>
                        <a:latin typeface="Aptos"/>
                        <a:ea typeface="Times New Roman" panose="02020603050405020304" pitchFamily="18" charset="0"/>
                      </a:endParaRPr>
                    </a:p>
                  </a:txBody>
                  <a:tcPr marL="42994" marR="42994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2000" kern="100" dirty="0" err="1">
                          <a:effectLst/>
                          <a:latin typeface="+mn-lt"/>
                        </a:rPr>
                        <a:t>Ouit</a:t>
                      </a:r>
                      <a:endParaRPr lang="fr-FR" sz="2000" kern="1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2994" marR="42994" marT="0" marB="0" anchor="ctr"/>
                </a:tc>
                <a:extLst>
                  <a:ext uri="{0D108BD9-81ED-4DB2-BD59-A6C34878D82A}">
                    <a16:rowId xmlns:a16="http://schemas.microsoft.com/office/drawing/2014/main" val="3381157321"/>
                  </a:ext>
                </a:extLst>
              </a:tr>
              <a:tr h="44898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fr-FR" sz="2000" kern="100" dirty="0">
                          <a:effectLst/>
                        </a:rPr>
                        <a:t>9 </a:t>
                      </a:r>
                      <a:endParaRPr lang="fr-FR" sz="2000" kern="100" dirty="0">
                        <a:solidFill>
                          <a:srgbClr val="000000"/>
                        </a:solidFill>
                        <a:effectLst/>
                        <a:latin typeface="Aptos"/>
                        <a:ea typeface="Times New Roman" panose="02020603050405020304" pitchFamily="18" charset="0"/>
                      </a:endParaRPr>
                    </a:p>
                  </a:txBody>
                  <a:tcPr marL="42994" marR="42994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2000" kern="100" dirty="0">
                          <a:effectLst/>
                          <a:latin typeface="+mn-lt"/>
                        </a:rPr>
                        <a:t>Nou</a:t>
                      </a:r>
                      <a:endParaRPr lang="fr-FR" sz="2000" kern="1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2994" marR="42994" marT="0" marB="0" anchor="ctr"/>
                </a:tc>
                <a:extLst>
                  <a:ext uri="{0D108BD9-81ED-4DB2-BD59-A6C34878D82A}">
                    <a16:rowId xmlns:a16="http://schemas.microsoft.com/office/drawing/2014/main" val="1671017846"/>
                  </a:ext>
                </a:extLst>
              </a:tr>
              <a:tr h="44898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fr-FR" sz="2000" kern="100" dirty="0">
                          <a:effectLst/>
                        </a:rPr>
                        <a:t>10 </a:t>
                      </a:r>
                      <a:endParaRPr lang="fr-FR" sz="2000" kern="100" dirty="0">
                        <a:solidFill>
                          <a:srgbClr val="000000"/>
                        </a:solidFill>
                        <a:effectLst/>
                        <a:latin typeface="Aptos"/>
                        <a:ea typeface="Times New Roman" panose="02020603050405020304" pitchFamily="18" charset="0"/>
                      </a:endParaRPr>
                    </a:p>
                  </a:txBody>
                  <a:tcPr marL="42994" marR="42994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2000" kern="100" dirty="0">
                          <a:effectLst/>
                          <a:latin typeface="+mn-lt"/>
                        </a:rPr>
                        <a:t>Dies</a:t>
                      </a:r>
                      <a:endParaRPr lang="fr-FR" sz="2000" kern="1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2994" marR="42994" marT="0" marB="0" anchor="ctr"/>
                </a:tc>
                <a:extLst>
                  <a:ext uri="{0D108BD9-81ED-4DB2-BD59-A6C34878D82A}">
                    <a16:rowId xmlns:a16="http://schemas.microsoft.com/office/drawing/2014/main" val="3310823077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CCF01F30-CE62-46B1-BA6C-273F6383502F}"/>
              </a:ext>
            </a:extLst>
          </p:cNvPr>
          <p:cNvSpPr txBox="1"/>
          <p:nvPr/>
        </p:nvSpPr>
        <p:spPr>
          <a:xfrm>
            <a:off x="-3048000" y="338005"/>
            <a:ext cx="6096000" cy="7568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fr-FR" sz="4000" b="1" u="heavy" kern="100" dirty="0" err="1">
                <a:solidFill>
                  <a:schemeClr val="accent1">
                    <a:lumMod val="75000"/>
                  </a:schemeClr>
                </a:solidFill>
                <a:effectLst/>
                <a:uFill>
                  <a:solidFill>
                    <a:srgbClr val="FF0000"/>
                  </a:solidFill>
                </a:uFill>
              </a:rPr>
              <a:t>Pè</a:t>
            </a:r>
            <a:r>
              <a:rPr lang="fr-FR" sz="4000" b="1" u="heavy" kern="100" dirty="0">
                <a:solidFill>
                  <a:schemeClr val="accent1">
                    <a:lumMod val="75000"/>
                  </a:schemeClr>
                </a:solidFill>
                <a:effectLst/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fr-FR" sz="4000" b="1" u="heavy" kern="100" dirty="0" err="1">
                <a:solidFill>
                  <a:schemeClr val="accent1">
                    <a:lumMod val="75000"/>
                  </a:schemeClr>
                </a:solidFill>
                <a:effectLst/>
                <a:uFill>
                  <a:solidFill>
                    <a:srgbClr val="FF0000"/>
                  </a:solidFill>
                </a:uFill>
              </a:rPr>
              <a:t>comptâ</a:t>
            </a:r>
            <a:r>
              <a:rPr lang="fr-FR" sz="4000" b="1" kern="100" dirty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endParaRPr lang="fr-FR" sz="4000" b="1" kern="100" dirty="0">
              <a:solidFill>
                <a:schemeClr val="accent1">
                  <a:lumMod val="75000"/>
                </a:schemeClr>
              </a:solidFill>
              <a:effectLst/>
              <a:latin typeface="Aptos"/>
              <a:ea typeface="Times New Roman" panose="02020603050405020304" pitchFamily="18" charset="0"/>
            </a:endParaRPr>
          </a:p>
        </p:txBody>
      </p:sp>
      <p:pic>
        <p:nvPicPr>
          <p:cNvPr id="2" name="Pè comptâ_transcode">
            <a:hlinkClick r:id="" action="ppaction://media"/>
            <a:extLst>
              <a:ext uri="{FF2B5EF4-FFF2-40B4-BE49-F238E27FC236}">
                <a16:creationId xmlns:a16="http://schemas.microsoft.com/office/drawing/2014/main" id="{9C5109B8-9EEB-47C5-AAA9-D5D685E755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 flipV="1">
            <a:off x="7021830" y="125860"/>
            <a:ext cx="1181100" cy="1181100"/>
          </a:xfrm>
          <a:prstGeom prst="rect">
            <a:avLst/>
          </a:prstGeom>
        </p:spPr>
      </p:pic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49BBD91A-5416-4DED-865E-9B10DC7EBC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9286273"/>
              </p:ext>
            </p:extLst>
          </p:nvPr>
        </p:nvGraphicFramePr>
        <p:xfrm>
          <a:off x="6420133" y="1522393"/>
          <a:ext cx="4987290" cy="49976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19936">
                  <a:extLst>
                    <a:ext uri="{9D8B030D-6E8A-4147-A177-3AD203B41FA5}">
                      <a16:colId xmlns:a16="http://schemas.microsoft.com/office/drawing/2014/main" val="1886230423"/>
                    </a:ext>
                  </a:extLst>
                </a:gridCol>
                <a:gridCol w="3067354">
                  <a:extLst>
                    <a:ext uri="{9D8B030D-6E8A-4147-A177-3AD203B41FA5}">
                      <a16:colId xmlns:a16="http://schemas.microsoft.com/office/drawing/2014/main" val="4015130069"/>
                    </a:ext>
                  </a:extLst>
                </a:gridCol>
              </a:tblGrid>
              <a:tr h="45010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kern="100" dirty="0">
                          <a:effectLst/>
                        </a:rPr>
                        <a:t>Nombre </a:t>
                      </a:r>
                      <a:endParaRPr lang="fr-FR" sz="2000" kern="100" dirty="0">
                        <a:solidFill>
                          <a:srgbClr val="000000"/>
                        </a:solidFill>
                        <a:effectLst/>
                        <a:latin typeface="Aptos"/>
                        <a:ea typeface="Times New Roman" panose="02020603050405020304" pitchFamily="18" charset="0"/>
                      </a:endParaRPr>
                    </a:p>
                  </a:txBody>
                  <a:tcPr marL="42994" marR="42994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2000" kern="100" dirty="0">
                          <a:effectLst/>
                        </a:rPr>
                        <a:t>FRANCOPROVENCAL</a:t>
                      </a:r>
                      <a:endParaRPr lang="fr-FR" sz="2000" kern="100" dirty="0">
                        <a:solidFill>
                          <a:srgbClr val="000000"/>
                        </a:solidFill>
                        <a:effectLst/>
                        <a:latin typeface="Aptos"/>
                        <a:ea typeface="Times New Roman" panose="02020603050405020304" pitchFamily="18" charset="0"/>
                      </a:endParaRPr>
                    </a:p>
                  </a:txBody>
                  <a:tcPr marL="42994" marR="42994" marT="0" marB="0" anchor="ctr"/>
                </a:tc>
                <a:extLst>
                  <a:ext uri="{0D108BD9-81ED-4DB2-BD59-A6C34878D82A}">
                    <a16:rowId xmlns:a16="http://schemas.microsoft.com/office/drawing/2014/main" val="774639641"/>
                  </a:ext>
                </a:extLst>
              </a:tr>
              <a:tr h="45010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fr-FR" sz="2000" kern="100" dirty="0">
                          <a:effectLst/>
                        </a:rPr>
                        <a:t>11 </a:t>
                      </a:r>
                      <a:endParaRPr lang="fr-FR" sz="2000" kern="100" dirty="0">
                        <a:solidFill>
                          <a:srgbClr val="000000"/>
                        </a:solidFill>
                        <a:effectLst/>
                        <a:latin typeface="Aptos"/>
                        <a:ea typeface="Times New Roman" panose="02020603050405020304" pitchFamily="18" charset="0"/>
                      </a:endParaRPr>
                    </a:p>
                  </a:txBody>
                  <a:tcPr marL="42994" marR="42994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2000" kern="100" dirty="0">
                          <a:effectLst/>
                        </a:rPr>
                        <a:t>Onze</a:t>
                      </a:r>
                      <a:endParaRPr lang="fr-FR" sz="2000" kern="100" dirty="0">
                        <a:solidFill>
                          <a:srgbClr val="000000"/>
                        </a:solidFill>
                        <a:effectLst/>
                        <a:latin typeface="Aptos"/>
                        <a:ea typeface="Times New Roman" panose="02020603050405020304" pitchFamily="18" charset="0"/>
                      </a:endParaRPr>
                    </a:p>
                  </a:txBody>
                  <a:tcPr marL="42994" marR="42994" marT="0" marB="0" anchor="ctr"/>
                </a:tc>
                <a:extLst>
                  <a:ext uri="{0D108BD9-81ED-4DB2-BD59-A6C34878D82A}">
                    <a16:rowId xmlns:a16="http://schemas.microsoft.com/office/drawing/2014/main" val="3605517829"/>
                  </a:ext>
                </a:extLst>
              </a:tr>
              <a:tr h="45010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fr-FR" sz="2000" kern="100" dirty="0">
                          <a:effectLst/>
                        </a:rPr>
                        <a:t>12 </a:t>
                      </a:r>
                      <a:endParaRPr lang="fr-FR" sz="2000" kern="100" dirty="0">
                        <a:solidFill>
                          <a:srgbClr val="000000"/>
                        </a:solidFill>
                        <a:effectLst/>
                        <a:latin typeface="Aptos"/>
                        <a:ea typeface="Times New Roman" panose="02020603050405020304" pitchFamily="18" charset="0"/>
                      </a:endParaRPr>
                    </a:p>
                  </a:txBody>
                  <a:tcPr marL="42994" marR="42994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2000" kern="100" dirty="0" err="1">
                          <a:effectLst/>
                        </a:rPr>
                        <a:t>Doze</a:t>
                      </a:r>
                      <a:endParaRPr lang="fr-FR" sz="2000" kern="100" dirty="0">
                        <a:solidFill>
                          <a:srgbClr val="000000"/>
                        </a:solidFill>
                        <a:effectLst/>
                        <a:latin typeface="Aptos"/>
                        <a:ea typeface="Times New Roman" panose="02020603050405020304" pitchFamily="18" charset="0"/>
                      </a:endParaRPr>
                    </a:p>
                  </a:txBody>
                  <a:tcPr marL="42994" marR="42994" marT="0" marB="0" anchor="ctr"/>
                </a:tc>
                <a:extLst>
                  <a:ext uri="{0D108BD9-81ED-4DB2-BD59-A6C34878D82A}">
                    <a16:rowId xmlns:a16="http://schemas.microsoft.com/office/drawing/2014/main" val="2957006693"/>
                  </a:ext>
                </a:extLst>
              </a:tr>
              <a:tr h="45010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fr-FR" sz="2000" kern="100" dirty="0">
                          <a:effectLst/>
                        </a:rPr>
                        <a:t>13 </a:t>
                      </a:r>
                      <a:endParaRPr lang="fr-FR" sz="2000" kern="100" dirty="0">
                        <a:solidFill>
                          <a:srgbClr val="000000"/>
                        </a:solidFill>
                        <a:effectLst/>
                        <a:latin typeface="Aptos"/>
                        <a:ea typeface="Times New Roman" panose="02020603050405020304" pitchFamily="18" charset="0"/>
                      </a:endParaRPr>
                    </a:p>
                  </a:txBody>
                  <a:tcPr marL="42994" marR="42994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2000" kern="100" dirty="0" err="1">
                          <a:effectLst/>
                        </a:rPr>
                        <a:t>Trèze</a:t>
                      </a:r>
                      <a:endParaRPr lang="fr-FR" sz="2000" kern="100" dirty="0">
                        <a:solidFill>
                          <a:srgbClr val="000000"/>
                        </a:solidFill>
                        <a:effectLst/>
                        <a:latin typeface="Aptos"/>
                        <a:ea typeface="Times New Roman" panose="02020603050405020304" pitchFamily="18" charset="0"/>
                      </a:endParaRPr>
                    </a:p>
                  </a:txBody>
                  <a:tcPr marL="42994" marR="42994" marT="0" marB="0" anchor="ctr"/>
                </a:tc>
                <a:extLst>
                  <a:ext uri="{0D108BD9-81ED-4DB2-BD59-A6C34878D82A}">
                    <a16:rowId xmlns:a16="http://schemas.microsoft.com/office/drawing/2014/main" val="2965430461"/>
                  </a:ext>
                </a:extLst>
              </a:tr>
              <a:tr h="49651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fr-FR" sz="2000" kern="100" dirty="0">
                          <a:effectLst/>
                        </a:rPr>
                        <a:t>14 </a:t>
                      </a:r>
                      <a:endParaRPr lang="fr-FR" sz="2000" kern="100" dirty="0">
                        <a:solidFill>
                          <a:srgbClr val="000000"/>
                        </a:solidFill>
                        <a:effectLst/>
                        <a:latin typeface="Aptos"/>
                        <a:ea typeface="Times New Roman" panose="02020603050405020304" pitchFamily="18" charset="0"/>
                      </a:endParaRPr>
                    </a:p>
                  </a:txBody>
                  <a:tcPr marL="42994" marR="42994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2000" kern="100" dirty="0" err="1">
                          <a:effectLst/>
                        </a:rPr>
                        <a:t>Quatourze</a:t>
                      </a:r>
                      <a:endParaRPr lang="fr-FR" sz="2000" kern="100" dirty="0">
                        <a:solidFill>
                          <a:srgbClr val="000000"/>
                        </a:solidFill>
                        <a:effectLst/>
                        <a:latin typeface="Aptos"/>
                        <a:ea typeface="Times New Roman" panose="02020603050405020304" pitchFamily="18" charset="0"/>
                      </a:endParaRPr>
                    </a:p>
                  </a:txBody>
                  <a:tcPr marL="42994" marR="42994" marT="0" marB="0" anchor="ctr"/>
                </a:tc>
                <a:extLst>
                  <a:ext uri="{0D108BD9-81ED-4DB2-BD59-A6C34878D82A}">
                    <a16:rowId xmlns:a16="http://schemas.microsoft.com/office/drawing/2014/main" val="2546109903"/>
                  </a:ext>
                </a:extLst>
              </a:tr>
              <a:tr h="45010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fr-FR" sz="2000" kern="100" dirty="0">
                          <a:effectLst/>
                        </a:rPr>
                        <a:t>15 </a:t>
                      </a:r>
                      <a:endParaRPr lang="fr-FR" sz="2000" kern="100" dirty="0">
                        <a:solidFill>
                          <a:srgbClr val="000000"/>
                        </a:solidFill>
                        <a:effectLst/>
                        <a:latin typeface="Aptos"/>
                        <a:ea typeface="Times New Roman" panose="02020603050405020304" pitchFamily="18" charset="0"/>
                      </a:endParaRPr>
                    </a:p>
                  </a:txBody>
                  <a:tcPr marL="42994" marR="42994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2000" kern="100" dirty="0">
                          <a:effectLst/>
                        </a:rPr>
                        <a:t>Quinze</a:t>
                      </a:r>
                      <a:endParaRPr lang="fr-FR" sz="2000" kern="100" dirty="0">
                        <a:solidFill>
                          <a:srgbClr val="000000"/>
                        </a:solidFill>
                        <a:effectLst/>
                        <a:latin typeface="Aptos"/>
                        <a:ea typeface="Times New Roman" panose="02020603050405020304" pitchFamily="18" charset="0"/>
                      </a:endParaRPr>
                    </a:p>
                  </a:txBody>
                  <a:tcPr marL="42994" marR="42994" marT="0" marB="0" anchor="ctr"/>
                </a:tc>
                <a:extLst>
                  <a:ext uri="{0D108BD9-81ED-4DB2-BD59-A6C34878D82A}">
                    <a16:rowId xmlns:a16="http://schemas.microsoft.com/office/drawing/2014/main" val="3520226293"/>
                  </a:ext>
                </a:extLst>
              </a:tr>
              <a:tr h="45010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fr-FR" sz="2000" kern="100" dirty="0">
                          <a:effectLst/>
                        </a:rPr>
                        <a:t>16 </a:t>
                      </a:r>
                      <a:endParaRPr lang="fr-FR" sz="2000" kern="100" dirty="0">
                        <a:solidFill>
                          <a:srgbClr val="000000"/>
                        </a:solidFill>
                        <a:effectLst/>
                        <a:latin typeface="Aptos"/>
                        <a:ea typeface="Times New Roman" panose="02020603050405020304" pitchFamily="18" charset="0"/>
                      </a:endParaRPr>
                    </a:p>
                  </a:txBody>
                  <a:tcPr marL="42994" marR="42994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2000" kern="100" dirty="0" err="1">
                          <a:effectLst/>
                        </a:rPr>
                        <a:t>Sèze</a:t>
                      </a:r>
                      <a:endParaRPr lang="fr-FR" sz="2000" kern="100" dirty="0">
                        <a:solidFill>
                          <a:srgbClr val="000000"/>
                        </a:solidFill>
                        <a:effectLst/>
                        <a:latin typeface="Aptos"/>
                        <a:ea typeface="Times New Roman" panose="02020603050405020304" pitchFamily="18" charset="0"/>
                      </a:endParaRPr>
                    </a:p>
                  </a:txBody>
                  <a:tcPr marL="42994" marR="42994" marT="0" marB="0" anchor="ctr"/>
                </a:tc>
                <a:extLst>
                  <a:ext uri="{0D108BD9-81ED-4DB2-BD59-A6C34878D82A}">
                    <a16:rowId xmlns:a16="http://schemas.microsoft.com/office/drawing/2014/main" val="3289747240"/>
                  </a:ext>
                </a:extLst>
              </a:tr>
              <a:tr h="45010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fr-FR" sz="2000" kern="100" dirty="0">
                          <a:effectLst/>
                        </a:rPr>
                        <a:t>17 </a:t>
                      </a:r>
                      <a:endParaRPr lang="fr-FR" sz="2000" kern="100" dirty="0">
                        <a:solidFill>
                          <a:srgbClr val="000000"/>
                        </a:solidFill>
                        <a:effectLst/>
                        <a:latin typeface="Aptos"/>
                        <a:ea typeface="Times New Roman" panose="02020603050405020304" pitchFamily="18" charset="0"/>
                      </a:endParaRPr>
                    </a:p>
                  </a:txBody>
                  <a:tcPr marL="42994" marR="42994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2000" kern="100" dirty="0" err="1">
                          <a:effectLst/>
                        </a:rPr>
                        <a:t>Diz-sat</a:t>
                      </a:r>
                      <a:endParaRPr lang="fr-FR" sz="2000" kern="100" dirty="0">
                        <a:solidFill>
                          <a:srgbClr val="000000"/>
                        </a:solidFill>
                        <a:effectLst/>
                        <a:latin typeface="Aptos"/>
                        <a:ea typeface="Times New Roman" panose="02020603050405020304" pitchFamily="18" charset="0"/>
                      </a:endParaRPr>
                    </a:p>
                  </a:txBody>
                  <a:tcPr marL="42994" marR="42994" marT="0" marB="0" anchor="ctr"/>
                </a:tc>
                <a:extLst>
                  <a:ext uri="{0D108BD9-81ED-4DB2-BD59-A6C34878D82A}">
                    <a16:rowId xmlns:a16="http://schemas.microsoft.com/office/drawing/2014/main" val="2762531451"/>
                  </a:ext>
                </a:extLst>
              </a:tr>
              <a:tr h="45010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fr-FR" sz="2000" kern="100" dirty="0">
                          <a:effectLst/>
                        </a:rPr>
                        <a:t>18 </a:t>
                      </a:r>
                      <a:endParaRPr lang="fr-FR" sz="2000" kern="100" dirty="0">
                        <a:solidFill>
                          <a:srgbClr val="000000"/>
                        </a:solidFill>
                        <a:effectLst/>
                        <a:latin typeface="Aptos"/>
                        <a:ea typeface="Times New Roman" panose="02020603050405020304" pitchFamily="18" charset="0"/>
                      </a:endParaRPr>
                    </a:p>
                  </a:txBody>
                  <a:tcPr marL="42994" marR="42994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2000" kern="100" dirty="0" err="1">
                          <a:effectLst/>
                        </a:rPr>
                        <a:t>Diz-ouit</a:t>
                      </a:r>
                      <a:endParaRPr lang="fr-FR" sz="2000" kern="100" dirty="0">
                        <a:solidFill>
                          <a:srgbClr val="000000"/>
                        </a:solidFill>
                        <a:effectLst/>
                        <a:latin typeface="Aptos"/>
                        <a:ea typeface="Times New Roman" panose="02020603050405020304" pitchFamily="18" charset="0"/>
                      </a:endParaRPr>
                    </a:p>
                  </a:txBody>
                  <a:tcPr marL="42994" marR="42994" marT="0" marB="0" anchor="ctr"/>
                </a:tc>
                <a:extLst>
                  <a:ext uri="{0D108BD9-81ED-4DB2-BD59-A6C34878D82A}">
                    <a16:rowId xmlns:a16="http://schemas.microsoft.com/office/drawing/2014/main" val="1019508402"/>
                  </a:ext>
                </a:extLst>
              </a:tr>
              <a:tr h="45010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fr-FR" sz="2000" kern="100" dirty="0">
                          <a:effectLst/>
                        </a:rPr>
                        <a:t>19 </a:t>
                      </a:r>
                      <a:endParaRPr lang="fr-FR" sz="2000" kern="100" dirty="0">
                        <a:solidFill>
                          <a:srgbClr val="000000"/>
                        </a:solidFill>
                        <a:effectLst/>
                        <a:latin typeface="Aptos"/>
                        <a:ea typeface="Times New Roman" panose="02020603050405020304" pitchFamily="18" charset="0"/>
                      </a:endParaRPr>
                    </a:p>
                  </a:txBody>
                  <a:tcPr marL="42994" marR="42994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2000" kern="100" dirty="0" err="1">
                          <a:effectLst/>
                        </a:rPr>
                        <a:t>Diz-nou</a:t>
                      </a:r>
                      <a:endParaRPr lang="fr-FR" sz="2000" kern="100" dirty="0">
                        <a:solidFill>
                          <a:srgbClr val="000000"/>
                        </a:solidFill>
                        <a:effectLst/>
                        <a:latin typeface="Aptos"/>
                        <a:ea typeface="Times New Roman" panose="02020603050405020304" pitchFamily="18" charset="0"/>
                      </a:endParaRPr>
                    </a:p>
                  </a:txBody>
                  <a:tcPr marL="42994" marR="42994" marT="0" marB="0" anchor="ctr"/>
                </a:tc>
                <a:extLst>
                  <a:ext uri="{0D108BD9-81ED-4DB2-BD59-A6C34878D82A}">
                    <a16:rowId xmlns:a16="http://schemas.microsoft.com/office/drawing/2014/main" val="703471510"/>
                  </a:ext>
                </a:extLst>
              </a:tr>
              <a:tr h="45010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fr-FR" sz="2000" kern="100" dirty="0">
                          <a:effectLst/>
                        </a:rPr>
                        <a:t>20 </a:t>
                      </a:r>
                      <a:endParaRPr lang="fr-FR" sz="2000" kern="100" dirty="0">
                        <a:solidFill>
                          <a:srgbClr val="000000"/>
                        </a:solidFill>
                        <a:effectLst/>
                        <a:latin typeface="Aptos"/>
                        <a:ea typeface="Times New Roman" panose="02020603050405020304" pitchFamily="18" charset="0"/>
                      </a:endParaRPr>
                    </a:p>
                  </a:txBody>
                  <a:tcPr marL="42994" marR="42994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2000" kern="100" dirty="0" err="1">
                          <a:effectLst/>
                        </a:rPr>
                        <a:t>Vengt</a:t>
                      </a:r>
                      <a:r>
                        <a:rPr lang="fr-FR" sz="2000" kern="100" dirty="0">
                          <a:effectLst/>
                        </a:rPr>
                        <a:t> </a:t>
                      </a:r>
                      <a:endParaRPr lang="fr-FR" sz="2000" kern="100" dirty="0">
                        <a:solidFill>
                          <a:srgbClr val="000000"/>
                        </a:solidFill>
                        <a:effectLst/>
                        <a:latin typeface="Aptos"/>
                        <a:ea typeface="Times New Roman" panose="02020603050405020304" pitchFamily="18" charset="0"/>
                      </a:endParaRPr>
                    </a:p>
                  </a:txBody>
                  <a:tcPr marL="42994" marR="42994" marT="0" marB="0" anchor="ctr"/>
                </a:tc>
                <a:extLst>
                  <a:ext uri="{0D108BD9-81ED-4DB2-BD59-A6C34878D82A}">
                    <a16:rowId xmlns:a16="http://schemas.microsoft.com/office/drawing/2014/main" val="21720967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3161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9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ADE112EC-F835-4929-BA81-E388E4CBF71B}"/>
              </a:ext>
            </a:extLst>
          </p:cNvPr>
          <p:cNvSpPr txBox="1"/>
          <p:nvPr/>
        </p:nvSpPr>
        <p:spPr>
          <a:xfrm>
            <a:off x="279400" y="327668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Une langue régionale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48452E4-F6E8-4381-B94F-3347DA1C87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77"/>
          <a:stretch/>
        </p:blipFill>
        <p:spPr>
          <a:xfrm>
            <a:off x="3844830" y="1206386"/>
            <a:ext cx="7321740" cy="4445228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4B3A1D12-89F7-4CE1-BD53-F0D2F478BD18}"/>
              </a:ext>
            </a:extLst>
          </p:cNvPr>
          <p:cNvSpPr txBox="1"/>
          <p:nvPr/>
        </p:nvSpPr>
        <p:spPr>
          <a:xfrm>
            <a:off x="279400" y="6161000"/>
            <a:ext cx="12090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Les régions historiques de l’aire linguistique francoprovençale (</a:t>
            </a:r>
            <a:r>
              <a:rPr lang="fr-FR" dirty="0">
                <a:hlinkClick r:id="rId3" tooltip="Arpitanie"/>
              </a:rPr>
              <a:t>Arpitanie</a:t>
            </a:r>
            <a:r>
              <a:rPr lang="fr-FR" dirty="0"/>
              <a:t>), avec toponymie en francoprovençal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20FB2EF-3A63-4E8E-B312-A5E9DF5260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87" y="4826752"/>
            <a:ext cx="3168813" cy="107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905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ADE112EC-F835-4929-BA81-E388E4CBF71B}"/>
              </a:ext>
            </a:extLst>
          </p:cNvPr>
          <p:cNvSpPr txBox="1"/>
          <p:nvPr/>
        </p:nvSpPr>
        <p:spPr>
          <a:xfrm>
            <a:off x="279400" y="327668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Le francoprovençal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20FB2EF-3A63-4E8E-B312-A5E9DF5260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914"/>
          <a:stretch/>
        </p:blipFill>
        <p:spPr>
          <a:xfrm>
            <a:off x="1517488" y="942052"/>
            <a:ext cx="1397000" cy="1079555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CBA11AE-B98A-45BE-B89C-A1E570E8492A}"/>
              </a:ext>
            </a:extLst>
          </p:cNvPr>
          <p:cNvSpPr txBox="1"/>
          <p:nvPr/>
        </p:nvSpPr>
        <p:spPr>
          <a:xfrm>
            <a:off x="4571999" y="327668"/>
            <a:ext cx="714391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/>
              <a:t>France</a:t>
            </a:r>
          </a:p>
          <a:p>
            <a:r>
              <a:rPr lang="fr-FR" dirty="0"/>
              <a:t>La majeure partie de l'ancienne région </a:t>
            </a:r>
            <a:r>
              <a:rPr lang="fr-FR" dirty="0">
                <a:hlinkClick r:id="rId3" tooltip="Rhône-Alpes"/>
              </a:rPr>
              <a:t>Rhône-Alpes</a:t>
            </a:r>
            <a:r>
              <a:rPr lang="fr-FR" dirty="0"/>
              <a:t> : toute la </a:t>
            </a:r>
            <a:r>
              <a:rPr lang="fr-FR" dirty="0">
                <a:hlinkClick r:id="rId4" tooltip="Savoie"/>
              </a:rPr>
              <a:t>Savoie</a:t>
            </a:r>
            <a:r>
              <a:rPr lang="fr-FR" dirty="0"/>
              <a:t> (Savoie propre, Maurienne, Tarentaise, </a:t>
            </a:r>
            <a:r>
              <a:rPr lang="fr-FR" dirty="0">
                <a:hlinkClick r:id="rId5" tooltip="Genevois (province)"/>
              </a:rPr>
              <a:t>Genevois</a:t>
            </a:r>
            <a:r>
              <a:rPr lang="fr-FR" dirty="0"/>
              <a:t>, Chablais et Faucigny), le </a:t>
            </a:r>
            <a:r>
              <a:rPr lang="fr-FR" dirty="0">
                <a:hlinkClick r:id="rId6" tooltip="Forez"/>
              </a:rPr>
              <a:t>Forez</a:t>
            </a:r>
            <a:r>
              <a:rPr lang="fr-FR" dirty="0"/>
              <a:t> (</a:t>
            </a:r>
            <a:r>
              <a:rPr lang="fr-FR" dirty="0">
                <a:hlinkClick r:id="rId7" tooltip="Loire (département)"/>
              </a:rPr>
              <a:t>département de la Loire</a:t>
            </a:r>
            <a:r>
              <a:rPr lang="fr-FR" dirty="0"/>
              <a:t>), la </a:t>
            </a:r>
            <a:r>
              <a:rPr lang="fr-FR" dirty="0">
                <a:hlinkClick r:id="rId8" tooltip="Bresse"/>
              </a:rPr>
              <a:t>Bresse</a:t>
            </a:r>
            <a:r>
              <a:rPr lang="fr-FR" dirty="0"/>
              <a:t>, la </a:t>
            </a:r>
            <a:r>
              <a:rPr lang="fr-FR" dirty="0">
                <a:hlinkClick r:id="rId9" tooltip="Dombes"/>
              </a:rPr>
              <a:t>Dombes</a:t>
            </a:r>
            <a:r>
              <a:rPr lang="fr-FR" dirty="0"/>
              <a:t>, le </a:t>
            </a:r>
            <a:r>
              <a:rPr lang="fr-FR" dirty="0">
                <a:hlinkClick r:id="rId10" tooltip="Revermont"/>
              </a:rPr>
              <a:t>Revermont</a:t>
            </a:r>
            <a:r>
              <a:rPr lang="fr-FR" dirty="0"/>
              <a:t>, le Pays de Gex, le </a:t>
            </a:r>
            <a:r>
              <a:rPr lang="fr-FR" dirty="0">
                <a:hlinkClick r:id="rId11" tooltip="Bugey"/>
              </a:rPr>
              <a:t>Bugey</a:t>
            </a:r>
            <a:r>
              <a:rPr lang="fr-FR" dirty="0"/>
              <a:t>, l’agglomération de </a:t>
            </a:r>
            <a:r>
              <a:rPr lang="fr-FR" dirty="0">
                <a:hlinkClick r:id="rId12" tooltip="Lyon"/>
              </a:rPr>
              <a:t>Lyon</a:t>
            </a:r>
            <a:r>
              <a:rPr lang="fr-FR" dirty="0"/>
              <a:t>, le Nord-</a:t>
            </a:r>
            <a:r>
              <a:rPr lang="fr-FR" dirty="0">
                <a:hlinkClick r:id="rId13" tooltip="Dauphiné"/>
              </a:rPr>
              <a:t>Dauphiné</a:t>
            </a:r>
            <a:r>
              <a:rPr lang="fr-FR" dirty="0"/>
              <a:t> ; une partie de la </a:t>
            </a:r>
            <a:r>
              <a:rPr lang="fr-FR" dirty="0">
                <a:hlinkClick r:id="rId14" tooltip="Franche-Comté"/>
              </a:rPr>
              <a:t>Franche-Comté</a:t>
            </a:r>
            <a:r>
              <a:rPr lang="fr-FR" baseline="30000" dirty="0">
                <a:hlinkClick r:id="rId15"/>
              </a:rPr>
              <a:t>[36]</a:t>
            </a:r>
            <a:r>
              <a:rPr lang="fr-FR" dirty="0"/>
              <a:t> et de la </a:t>
            </a:r>
            <a:r>
              <a:rPr lang="fr-FR" dirty="0">
                <a:hlinkClick r:id="rId16" tooltip="Saône-et-Loire"/>
              </a:rPr>
              <a:t>Saône-et-Loire</a:t>
            </a:r>
            <a:r>
              <a:rPr lang="fr-FR" dirty="0"/>
              <a:t>. Plusieurs communes du sud-est de l'Allier parlent francoprovençal</a:t>
            </a:r>
            <a:r>
              <a:rPr lang="fr-FR" baseline="30000" dirty="0">
                <a:hlinkClick r:id="rId17"/>
              </a:rPr>
              <a:t>[37]</a:t>
            </a:r>
            <a:r>
              <a:rPr lang="fr-FR" baseline="30000" dirty="0"/>
              <a:t>,</a:t>
            </a:r>
            <a:r>
              <a:rPr lang="fr-FR" baseline="30000" dirty="0">
                <a:hlinkClick r:id="rId18"/>
              </a:rPr>
              <a:t>[38]</a:t>
            </a:r>
            <a:r>
              <a:rPr lang="fr-FR" dirty="0"/>
              <a:t>.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BB98FD7-1668-493D-A4E6-22C4B1D6ADE3}"/>
              </a:ext>
            </a:extLst>
          </p:cNvPr>
          <p:cNvSpPr txBox="1"/>
          <p:nvPr/>
        </p:nvSpPr>
        <p:spPr>
          <a:xfrm>
            <a:off x="4571999" y="2802146"/>
            <a:ext cx="72771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/>
              <a:t>Italie</a:t>
            </a:r>
          </a:p>
          <a:p>
            <a:r>
              <a:rPr lang="fr-FR" dirty="0"/>
              <a:t>La </a:t>
            </a:r>
            <a:r>
              <a:rPr lang="fr-FR" dirty="0">
                <a:hlinkClick r:id="rId19" tooltip="Vallée d'Aoste"/>
              </a:rPr>
              <a:t>Vallée d'Aoste</a:t>
            </a:r>
            <a:r>
              <a:rPr lang="fr-FR" dirty="0"/>
              <a:t>, à l’exception des communes </a:t>
            </a:r>
            <a:r>
              <a:rPr lang="fr-FR" dirty="0">
                <a:hlinkClick r:id="rId20" tooltip="Walser (peuple)"/>
              </a:rPr>
              <a:t>Walser</a:t>
            </a:r>
            <a:r>
              <a:rPr lang="fr-FR" dirty="0"/>
              <a:t> de </a:t>
            </a:r>
            <a:r>
              <a:rPr lang="fr-FR" dirty="0">
                <a:hlinkClick r:id="rId21" tooltip="Gressoney-Saint-Jean"/>
              </a:rPr>
              <a:t>Gressoney-Saint-Jean</a:t>
            </a:r>
            <a:r>
              <a:rPr lang="fr-FR" dirty="0"/>
              <a:t>, </a:t>
            </a:r>
            <a:r>
              <a:rPr lang="fr-FR" dirty="0" err="1">
                <a:hlinkClick r:id="rId22" tooltip="Gressoney-La-Trinité"/>
              </a:rPr>
              <a:t>Gressoney</a:t>
            </a:r>
            <a:r>
              <a:rPr lang="fr-FR" dirty="0">
                <a:hlinkClick r:id="rId22" tooltip="Gressoney-La-Trinité"/>
              </a:rPr>
              <a:t>-La-Trinité</a:t>
            </a:r>
            <a:r>
              <a:rPr lang="fr-FR" dirty="0"/>
              <a:t> et </a:t>
            </a:r>
            <a:r>
              <a:rPr lang="fr-FR" dirty="0" err="1">
                <a:hlinkClick r:id="rId23" tooltip="Issime"/>
              </a:rPr>
              <a:t>Issime</a:t>
            </a:r>
            <a:r>
              <a:rPr lang="fr-FR" dirty="0"/>
              <a:t>, dans la </a:t>
            </a:r>
            <a:r>
              <a:rPr lang="fr-FR" dirty="0">
                <a:hlinkClick r:id="rId24" tooltip="Vallée du Lys"/>
              </a:rPr>
              <a:t>Vallée du Lys</a:t>
            </a:r>
            <a:r>
              <a:rPr lang="fr-FR" dirty="0"/>
              <a:t>. </a:t>
            </a:r>
          </a:p>
          <a:p>
            <a:r>
              <a:rPr lang="fr-FR" dirty="0"/>
              <a:t>Les hautes </a:t>
            </a:r>
            <a:r>
              <a:rPr lang="fr-FR" dirty="0">
                <a:hlinkClick r:id="rId25" tooltip="Vallées arpitanes du Piémont"/>
              </a:rPr>
              <a:t>vallées piémontaises</a:t>
            </a:r>
            <a:r>
              <a:rPr lang="fr-FR" dirty="0"/>
              <a:t> auxquelles il faut ajouter une partie de la commune de </a:t>
            </a:r>
            <a:r>
              <a:rPr lang="fr-FR" dirty="0" err="1">
                <a:hlinkClick r:id="rId26" tooltip="Trana"/>
              </a:rPr>
              <a:t>Trana</a:t>
            </a:r>
            <a:r>
              <a:rPr lang="fr-FR" dirty="0"/>
              <a:t>, le hameau de </a:t>
            </a:r>
            <a:r>
              <a:rPr lang="fr-FR" dirty="0" err="1">
                <a:hlinkClick r:id="rId27" tooltip="Grandubbione (page inexistante)"/>
              </a:rPr>
              <a:t>Grandubbione</a:t>
            </a:r>
            <a:r>
              <a:rPr lang="fr-FR" dirty="0"/>
              <a:t> et deux enclaves dans les </a:t>
            </a:r>
            <a:r>
              <a:rPr lang="fr-FR" dirty="0">
                <a:hlinkClick r:id="rId28" tooltip="Pouilles"/>
              </a:rPr>
              <a:t>Pouilles</a:t>
            </a:r>
            <a:r>
              <a:rPr lang="fr-FR" dirty="0"/>
              <a:t>.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F080C5F6-1BD1-409A-9739-038F33B99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798" y="5053004"/>
            <a:ext cx="7429501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b="1" dirty="0"/>
              <a:t>Suisse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Tout l’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9" tooltip="Suisse romande"/>
              </a:rPr>
              <a:t>espace romand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à l’exception du 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0" tooltip="Canton du Jura"/>
              </a:rPr>
              <a:t>canton du Jura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Dans le 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1" tooltip="Jura bernois"/>
              </a:rPr>
              <a:t>Jura bernois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la partie francophone du 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2" tooltip="Canton de Berne"/>
              </a:rPr>
              <a:t>canton de Berne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l'arpitan partage son aire de diffusion avec le 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3" tooltip="Franc-comtois"/>
              </a:rPr>
              <a:t>franc-comtois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4" tooltip="Langue d'oïl"/>
              </a:rPr>
              <a:t>langue d'oïl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9D10B46E-6623-4EE5-A18E-5AAED04A3240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303455" y="2344945"/>
            <a:ext cx="3825066" cy="386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019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6484C46-63F5-8B66-E1DD-D57B74F2F1DE}"/>
              </a:ext>
            </a:extLst>
          </p:cNvPr>
          <p:cNvSpPr/>
          <p:nvPr/>
        </p:nvSpPr>
        <p:spPr>
          <a:xfrm>
            <a:off x="2331411" y="1074508"/>
            <a:ext cx="2099928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0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0</a:t>
            </a:r>
            <a:endParaRPr lang="fr-FR" sz="30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ED8CC34-5B86-46E3-A901-CE605A13A437}"/>
              </a:ext>
            </a:extLst>
          </p:cNvPr>
          <p:cNvSpPr txBox="1"/>
          <p:nvPr/>
        </p:nvSpPr>
        <p:spPr>
          <a:xfrm>
            <a:off x="8223118" y="2613390"/>
            <a:ext cx="290105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0" b="1" dirty="0" err="1">
                <a:solidFill>
                  <a:srgbClr val="00B050"/>
                </a:solidFill>
              </a:rPr>
              <a:t>zérô</a:t>
            </a:r>
            <a:endParaRPr lang="fr-FR" sz="10000" b="1" dirty="0">
              <a:solidFill>
                <a:srgbClr val="00B050"/>
              </a:solidFill>
            </a:endParaRPr>
          </a:p>
        </p:txBody>
      </p:sp>
      <p:pic>
        <p:nvPicPr>
          <p:cNvPr id="2" name="zero">
            <a:hlinkClick r:id="" action="ppaction://media"/>
            <a:extLst>
              <a:ext uri="{FF2B5EF4-FFF2-40B4-BE49-F238E27FC236}">
                <a16:creationId xmlns:a16="http://schemas.microsoft.com/office/drawing/2014/main" id="{EDDFFAAE-7C63-4D70-9EC1-00E5D3FC92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95134" y="2816593"/>
            <a:ext cx="1631215" cy="163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236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0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6484C46-63F5-8B66-E1DD-D57B74F2F1DE}"/>
              </a:ext>
            </a:extLst>
          </p:cNvPr>
          <p:cNvSpPr/>
          <p:nvPr/>
        </p:nvSpPr>
        <p:spPr>
          <a:xfrm>
            <a:off x="2331411" y="1074508"/>
            <a:ext cx="2099928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0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1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ED8CC34-5B86-46E3-A901-CE605A13A437}"/>
              </a:ext>
            </a:extLst>
          </p:cNvPr>
          <p:cNvSpPr txBox="1"/>
          <p:nvPr/>
        </p:nvSpPr>
        <p:spPr>
          <a:xfrm>
            <a:off x="8223118" y="2613390"/>
            <a:ext cx="251120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0" b="1" dirty="0" err="1">
                <a:solidFill>
                  <a:srgbClr val="7030A0"/>
                </a:solidFill>
              </a:rPr>
              <a:t>Yon</a:t>
            </a:r>
            <a:endParaRPr lang="fr-FR" sz="10000" b="1" dirty="0">
              <a:solidFill>
                <a:srgbClr val="7030A0"/>
              </a:solidFill>
            </a:endParaRPr>
          </a:p>
        </p:txBody>
      </p:sp>
      <p:pic>
        <p:nvPicPr>
          <p:cNvPr id="2" name="Yon">
            <a:hlinkClick r:id="" action="ppaction://media"/>
            <a:extLst>
              <a:ext uri="{FF2B5EF4-FFF2-40B4-BE49-F238E27FC236}">
                <a16:creationId xmlns:a16="http://schemas.microsoft.com/office/drawing/2014/main" id="{0AF6E04B-7BAE-4EA0-9CA6-CA55069A1F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47968" y="2816592"/>
            <a:ext cx="1631216" cy="163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6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55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70089D-324F-1BF2-DFC4-8D5AE0E1E3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C0CA7F0-E1E1-3741-8C1C-5BCFA7CF2BF3}"/>
              </a:ext>
            </a:extLst>
          </p:cNvPr>
          <p:cNvSpPr/>
          <p:nvPr/>
        </p:nvSpPr>
        <p:spPr>
          <a:xfrm>
            <a:off x="2302544" y="1074508"/>
            <a:ext cx="2099928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0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</a:t>
            </a:r>
            <a:endParaRPr lang="fr-FR" sz="30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47070C4-C4CB-4F4C-A6E0-99A185E1FCB3}"/>
              </a:ext>
            </a:extLst>
          </p:cNvPr>
          <p:cNvSpPr txBox="1"/>
          <p:nvPr/>
        </p:nvSpPr>
        <p:spPr>
          <a:xfrm>
            <a:off x="7789530" y="2713679"/>
            <a:ext cx="277351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0" b="1" dirty="0">
                <a:solidFill>
                  <a:srgbClr val="FFC000"/>
                </a:solidFill>
              </a:rPr>
              <a:t>Dou</a:t>
            </a:r>
          </a:p>
        </p:txBody>
      </p:sp>
      <p:pic>
        <p:nvPicPr>
          <p:cNvPr id="3" name="Dou">
            <a:hlinkClick r:id="" action="ppaction://media"/>
            <a:extLst>
              <a:ext uri="{FF2B5EF4-FFF2-40B4-BE49-F238E27FC236}">
                <a16:creationId xmlns:a16="http://schemas.microsoft.com/office/drawing/2014/main" id="{0934ED8B-7B01-4721-8A9F-4182BE98A8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66467" y="2816592"/>
            <a:ext cx="1631216" cy="163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166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7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405A3F-351F-14AE-0DB8-209BF16AD5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5DAC330-79E8-251E-88E8-90E1EF4AE5EA}"/>
              </a:ext>
            </a:extLst>
          </p:cNvPr>
          <p:cNvSpPr/>
          <p:nvPr/>
        </p:nvSpPr>
        <p:spPr>
          <a:xfrm>
            <a:off x="2102747" y="1074507"/>
            <a:ext cx="2099928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0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3</a:t>
            </a:r>
            <a:endParaRPr lang="fr-FR" sz="30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9F194CF-DC2B-429F-BA8F-4DD8E239FD8B}"/>
              </a:ext>
            </a:extLst>
          </p:cNvPr>
          <p:cNvSpPr txBox="1"/>
          <p:nvPr/>
        </p:nvSpPr>
        <p:spPr>
          <a:xfrm>
            <a:off x="7789528" y="2613391"/>
            <a:ext cx="305032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0" b="1" dirty="0" err="1">
                <a:solidFill>
                  <a:srgbClr val="C00000"/>
                </a:solidFill>
              </a:rPr>
              <a:t>Treis</a:t>
            </a:r>
            <a:endParaRPr lang="fr-FR" sz="10000" b="1" dirty="0">
              <a:solidFill>
                <a:srgbClr val="C00000"/>
              </a:solidFill>
            </a:endParaRPr>
          </a:p>
        </p:txBody>
      </p:sp>
      <p:pic>
        <p:nvPicPr>
          <p:cNvPr id="3" name="Tre">
            <a:hlinkClick r:id="" action="ppaction://media"/>
            <a:extLst>
              <a:ext uri="{FF2B5EF4-FFF2-40B4-BE49-F238E27FC236}">
                <a16:creationId xmlns:a16="http://schemas.microsoft.com/office/drawing/2014/main" id="{A959A1A0-43BB-4F6C-A732-BB7912466F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20576" y="2774731"/>
            <a:ext cx="1750848" cy="175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73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9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FadeVTI">
  <a:themeElements>
    <a:clrScheme name="gradient">
      <a:dk1>
        <a:sysClr val="windowText" lastClr="000000"/>
      </a:dk1>
      <a:lt1>
        <a:sysClr val="window" lastClr="FFFFFF"/>
      </a:lt1>
      <a:dk2>
        <a:srgbClr val="203040"/>
      </a:dk2>
      <a:lt2>
        <a:srgbClr val="ECF0F0"/>
      </a:lt2>
      <a:accent1>
        <a:srgbClr val="00BAC8"/>
      </a:accent1>
      <a:accent2>
        <a:srgbClr val="794DFF"/>
      </a:accent2>
      <a:accent3>
        <a:srgbClr val="00D17D"/>
      </a:accent3>
      <a:accent4>
        <a:srgbClr val="E69500"/>
      </a:accent4>
      <a:accent5>
        <a:srgbClr val="FE5D21"/>
      </a:accent5>
      <a:accent6>
        <a:srgbClr val="DA2A69"/>
      </a:accent6>
      <a:hlink>
        <a:srgbClr val="3E8FF1"/>
      </a:hlink>
      <a:folHlink>
        <a:srgbClr val="939393"/>
      </a:folHlink>
    </a:clrScheme>
    <a:fontScheme name="Custom 49">
      <a:majorFont>
        <a:latin typeface="Aharon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deVTI" id="{1194088A-B135-4437-9FD8-7466BBC13A13}" vid="{B787DE2F-1995-45D8-A8E2-6B5CC521AC55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2717</TotalTime>
  <Words>611</Words>
  <Application>Microsoft Office PowerPoint</Application>
  <PresentationFormat>Grand écran</PresentationFormat>
  <Paragraphs>156</Paragraphs>
  <Slides>31</Slides>
  <Notes>2</Notes>
  <HiddenSlides>0</HiddenSlides>
  <MMClips>42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6" baseType="lpstr">
      <vt:lpstr>Aharoni</vt:lpstr>
      <vt:lpstr>Aptos</vt:lpstr>
      <vt:lpstr>Arial</vt:lpstr>
      <vt:lpstr>Avenir Next LT Pro</vt:lpstr>
      <vt:lpstr>FadeVTI</vt:lpstr>
      <vt:lpstr>Les nombres en francoprovençal</vt:lpstr>
      <vt:lpstr>Découvrons le francoprovençal avec Marc Bron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chiffres en finnois</dc:title>
  <dc:creator>Tiphaine ATTILA</dc:creator>
  <cp:lastModifiedBy>GADRAS Stephanie</cp:lastModifiedBy>
  <cp:revision>57</cp:revision>
  <dcterms:created xsi:type="dcterms:W3CDTF">2025-02-16T20:10:22Z</dcterms:created>
  <dcterms:modified xsi:type="dcterms:W3CDTF">2026-01-25T12:01:09Z</dcterms:modified>
</cp:coreProperties>
</file>