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4" r:id="rId4"/>
    <p:sldId id="278" r:id="rId5"/>
    <p:sldId id="268" r:id="rId6"/>
    <p:sldId id="273" r:id="rId7"/>
    <p:sldId id="258" r:id="rId8"/>
    <p:sldId id="271" r:id="rId9"/>
    <p:sldId id="272" r:id="rId10"/>
    <p:sldId id="275" r:id="rId11"/>
    <p:sldId id="276" r:id="rId12"/>
    <p:sldId id="277" r:id="rId13"/>
    <p:sldId id="259" r:id="rId14"/>
    <p:sldId id="267" r:id="rId15"/>
    <p:sldId id="260" r:id="rId16"/>
    <p:sldId id="266" r:id="rId17"/>
    <p:sldId id="265" r:id="rId18"/>
    <p:sldId id="270" r:id="rId19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D25B8-EBFB-4DF3-88C9-CF42BD60F654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844F0-6ED0-4068-90B8-80BEB1A314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5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73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49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84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41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32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2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3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621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67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940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7844F0-6ED0-4068-90B8-80BEB1A314B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56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B6E0F0-B6D3-4CF3-0593-E8FCFDF2F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C94015-EB5B-CB3A-BAC4-31D4D7C8F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7C0781-3524-BE34-F1C4-F38E527CB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D40D4-04FE-496E-E424-B4F978DE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F36540-70FA-D5E8-C3A8-FEA66029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15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D0F45-257F-2FE0-26B9-6C77822D5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900E1B-F51B-5B2C-6BB4-92B9D903E6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8B24FF-CD71-E1FB-37FE-F5353DB77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5BC6C6-5682-B1E4-4801-B41C5A8D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0A4DE3-9CFD-F81C-34A5-A0C8162D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75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64F428-088E-4432-6599-A62BDBCFC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A3CC6CB-D1FF-93DB-3E8E-25CF1DC5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92FC9-DD29-6980-E18A-B7E23D35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536705-1819-0C72-BD38-6818EC55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0C979E-6D86-A19D-9DD9-CDFD6C67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205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54270A-9D2A-84C2-4092-B3968DE09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3E68EC-B2AD-6858-037C-09B46AF6E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557043-6911-E72E-38BD-FDA4EC43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46046-CC39-6C7D-D91B-C051C50F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6AFBC1-F410-2B35-8E31-3481499B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372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8D2653-236E-3400-C861-9A2869B8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84E596-ACDC-BC55-DFE9-606D360F8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26D699-C436-9B87-1012-742013AAB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94E107-06D2-8A30-CD6B-F1E6E1EC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ABBE97-DD08-67CE-E2EE-E09F9525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2D93C6-0374-9543-3D97-4E300F6B7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0814CB-BA46-B051-EF47-90662AF0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416D644-5F33-80EE-8A2D-D4595B736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22F308-A9D0-39A4-77C5-BDB01CE46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5CECC6D-09A3-355F-4123-2BC9EBB7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FB000E-11C2-AAAA-E762-35280B26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513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8CF56-BC72-186D-2767-58DC2F9AE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BC19616-7965-9769-014C-C90279314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E367AB-73A2-9720-A97F-0D72FB3E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ECD2BC1-094C-BE9F-4FBE-F961C2450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6DA2739-3D05-6CE9-2DB2-88DF308EC4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AC430BE-8AEC-E25D-EB35-CB5E1B877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B78D4B8-791F-5119-235B-687F9D64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B666F7-E4AA-3C89-0709-1B176CA3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37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B629A8-213E-5FB5-CE8E-F3E8A1592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1669D5-0F0F-0AB3-F4D1-711C4050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35DE818-F771-EB42-089B-CBD028AA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C20FA8-F58C-2D2C-F534-2109B922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058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8ECCBB-7E50-25D8-CDED-2B26059B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3E8D82F-6CE8-04B9-667D-A45FD35B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1A5CDF-528B-3675-6780-F696DAF2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148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595A8A-5C1D-782B-ADED-CEBA3517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539E90-C054-447B-8F81-F45427039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013C2-AF37-4EA7-2EEC-95C885982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4416A9-49A2-1DDB-2A5B-E2779B550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F8F726-2FAA-8C63-2049-21444B72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C3E4CD-3641-36AA-460D-41FC167B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58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B02C65-CBBE-510F-658B-65B45DBB2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BC3AA5D-C87C-8B7B-8A73-3E58E8C2E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B355EF-83CE-5483-AB5A-57924F44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A439CA-B886-B985-9CC7-697B1B37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AC010B-450E-F997-81F5-016C545E2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DA27D8-8344-D9B3-B3C5-82720A32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752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00A716-69A0-0CD8-4E0D-788DB7A9E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8FA8B6D-9BF4-D909-1214-2F4CE8A3D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673750-AF9D-3059-AEA4-B134BE6CA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90607E-17C2-41DB-9EBF-03F1EA326929}" type="datetimeFigureOut">
              <a:rPr lang="fr-FR" smtClean="0"/>
              <a:t>07/05/2024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0EBAEC-9BB2-4027-AD4D-788D67E9B1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D4C60C-2E97-A1DE-69F3-F2CBF807B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29CE1C-E56A-4B64-A2B9-B4E2D8EFB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68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seau-canope.fr/fileadmin/user_upload/Projets/CanoTech/DossiersTh/EMDFsimple_goddebossebailly2021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reseau-canope.fr/dossiers-thematiques/apprentissage-dune-lecture-experte/la-fluence-quelles-activites-pour-quel-elev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u-canope.fr/dossiers-thematiques/apprentissage-dune-lecture-experte/quelle-place-accorder-a-la-prosodie-de-lectur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3D287A-56B9-4B22-C5B3-E2DECB900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761CCE-9556-03F4-E71E-3F4C205D0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33" y="707571"/>
            <a:ext cx="10548047" cy="52469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BF3294-22CF-D501-AFAA-729CDBDC4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6311" y="1946858"/>
            <a:ext cx="2482978" cy="1911448"/>
          </a:xfrm>
          <a:prstGeom prst="rect">
            <a:avLst/>
          </a:prstGeom>
        </p:spPr>
      </p:pic>
      <p:pic>
        <p:nvPicPr>
          <p:cNvPr id="8" name="Image 7" descr="Une image contenant Visage humain, personne, habits, sourire&#10;&#10;Description générée automatiquement">
            <a:extLst>
              <a:ext uri="{FF2B5EF4-FFF2-40B4-BE49-F238E27FC236}">
                <a16:creationId xmlns:a16="http://schemas.microsoft.com/office/drawing/2014/main" id="{099F1B6E-B5E7-7101-C96D-15C6D43DE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412" y="1775708"/>
            <a:ext cx="2111829" cy="29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65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E2DF923C-51DE-C370-7E2A-62137EA06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257" y="346743"/>
            <a:ext cx="9535886" cy="579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96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3053FE-1C46-3466-E2A7-3D9A3F596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4"/>
          <a:stretch/>
        </p:blipFill>
        <p:spPr>
          <a:xfrm>
            <a:off x="965129" y="1055914"/>
            <a:ext cx="10215518" cy="476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16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34E3924-DFC3-AE5B-01CD-6447614D49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308"/>
          <a:stretch/>
        </p:blipFill>
        <p:spPr>
          <a:xfrm>
            <a:off x="337457" y="500743"/>
            <a:ext cx="11567261" cy="5742667"/>
          </a:xfrm>
        </p:spPr>
      </p:pic>
    </p:spTree>
    <p:extLst>
      <p:ext uri="{BB962C8B-B14F-4D97-AF65-F5344CB8AC3E}">
        <p14:creationId xmlns:p14="http://schemas.microsoft.com/office/powerpoint/2010/main" val="126046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2670EB-1E00-ED78-047A-9C12805015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346"/>
          <a:stretch/>
        </p:blipFill>
        <p:spPr>
          <a:xfrm>
            <a:off x="1132115" y="1748471"/>
            <a:ext cx="9514113" cy="1905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3A9A10F-F861-73D5-9D42-0B3A43D3F4C5}"/>
              </a:ext>
            </a:extLst>
          </p:cNvPr>
          <p:cNvSpPr txBox="1"/>
          <p:nvPr/>
        </p:nvSpPr>
        <p:spPr>
          <a:xfrm>
            <a:off x="1684665" y="630843"/>
            <a:ext cx="8031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PROSODIE (phrasé, expressivité) intégrée à la fluence  </a:t>
            </a:r>
          </a:p>
          <a:p>
            <a:pPr algn="ctr"/>
            <a:r>
              <a:rPr lang="fr-FR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et permettant d’améliorer la compréhension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7DF3D8-1AC8-D5C5-36C9-C97AE283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2" y="3751443"/>
            <a:ext cx="10014855" cy="257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44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F8932E1-E8FF-481B-7E2D-5033C0415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58" y="562275"/>
            <a:ext cx="10278327" cy="55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80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70ED32-419C-5170-3599-3EC7829F2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07" y="370114"/>
            <a:ext cx="11289127" cy="585704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4CCFCD2-C9D3-5A9B-E02D-10F908396B75}"/>
              </a:ext>
            </a:extLst>
          </p:cNvPr>
          <p:cNvSpPr txBox="1"/>
          <p:nvPr/>
        </p:nvSpPr>
        <p:spPr>
          <a:xfrm>
            <a:off x="1611086" y="6259286"/>
            <a:ext cx="9111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hlinkClick r:id="rId4"/>
              </a:rPr>
              <a:t>Echelle multidimensionnelle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9357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2A937-48CA-B263-9B24-0678EA043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028" y="469763"/>
            <a:ext cx="10068114" cy="591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54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105E11-1C12-BF02-8A3B-0AEC80B59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131" y="816429"/>
            <a:ext cx="10527030" cy="5486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B7527C6-EA79-04D4-BC82-49AF514C8A8F}"/>
              </a:ext>
            </a:extLst>
          </p:cNvPr>
          <p:cNvSpPr txBox="1"/>
          <p:nvPr/>
        </p:nvSpPr>
        <p:spPr>
          <a:xfrm>
            <a:off x="1436914" y="3429000"/>
            <a:ext cx="4985657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4"/>
              </a:rPr>
              <a:t>Lectures répétées - Maryse Bianco CANOPE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4641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CCC47A9-B31B-823B-5F9D-3E5082945299}"/>
              </a:ext>
            </a:extLst>
          </p:cNvPr>
          <p:cNvSpPr txBox="1"/>
          <p:nvPr/>
        </p:nvSpPr>
        <p:spPr>
          <a:xfrm>
            <a:off x="1719942" y="1382485"/>
            <a:ext cx="9187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hlinkClick r:id="rId3"/>
              </a:rPr>
              <a:t>Quelle place accorder à la prosodie de lecture - CANOPE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59168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829" y="2102257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/>
            </a:br>
            <a:br>
              <a:rPr lang="fr-FR" sz="4000"/>
            </a:br>
            <a:r>
              <a:rPr lang="fr-FR" sz="4000"/>
              <a:t>Lire, c’est </a:t>
            </a:r>
            <a:r>
              <a:rPr lang="fr-FR" sz="4000">
                <a:solidFill>
                  <a:srgbClr val="FF0000"/>
                </a:solidFill>
              </a:rPr>
              <a:t>décoder X comprendre</a:t>
            </a:r>
            <a:br>
              <a:rPr lang="fr-FR"/>
            </a:br>
            <a:br>
              <a:rPr lang="fr-FR"/>
            </a:br>
            <a:r>
              <a:rPr lang="fr-FR" sz="4000"/>
              <a:t>Mais des processus complexes sont en jeu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3D287A-56B9-4B22-C5B3-E2DECB900B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3AE16B-468A-AF3D-F391-2EFE37495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15" y="2352628"/>
            <a:ext cx="9151501" cy="415458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D33284C-78C5-114A-D065-C52C3B3A4009}"/>
              </a:ext>
            </a:extLst>
          </p:cNvPr>
          <p:cNvSpPr txBox="1"/>
          <p:nvPr/>
        </p:nvSpPr>
        <p:spPr>
          <a:xfrm>
            <a:off x="7750629" y="5747657"/>
            <a:ext cx="2623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rgbClr val="FF0000"/>
                </a:solidFill>
              </a:rPr>
              <a:t>AUTOMATISATION PRIMORDIALE</a:t>
            </a:r>
          </a:p>
        </p:txBody>
      </p:sp>
    </p:spTree>
    <p:extLst>
      <p:ext uri="{BB962C8B-B14F-4D97-AF65-F5344CB8AC3E}">
        <p14:creationId xmlns:p14="http://schemas.microsoft.com/office/powerpoint/2010/main" val="157067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00B184-33BA-6007-4099-F5B2EBFA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047" y="2035629"/>
            <a:ext cx="10138534" cy="17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87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FD728F-3725-2340-C554-5594B0F2C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36" y="1262743"/>
            <a:ext cx="11145702" cy="345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5AFA7A-3025-8EF2-5F75-1F90AE12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647" y="2474660"/>
            <a:ext cx="4000706" cy="2863997"/>
          </a:xfrm>
          <a:prstGeom prst="rect">
            <a:avLst/>
          </a:prstGeom>
        </p:spPr>
      </p:pic>
      <p:pic>
        <p:nvPicPr>
          <p:cNvPr id="11" name="Matilda">
            <a:hlinkClick r:id="" action="ppaction://media"/>
            <a:extLst>
              <a:ext uri="{FF2B5EF4-FFF2-40B4-BE49-F238E27FC236}">
                <a16:creationId xmlns:a16="http://schemas.microsoft.com/office/drawing/2014/main" id="{364C1EBD-8AE4-69E7-52FF-26F7F9B75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F0A0385-746C-60AB-43A2-923C9DE0F9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314" y="286571"/>
            <a:ext cx="9877048" cy="549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5AFA7A-3025-8EF2-5F75-1F90AE121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647" y="2474660"/>
            <a:ext cx="4000706" cy="2863997"/>
          </a:xfrm>
          <a:prstGeom prst="rect">
            <a:avLst/>
          </a:prstGeom>
        </p:spPr>
      </p:pic>
      <p:pic>
        <p:nvPicPr>
          <p:cNvPr id="11" name="Matilda">
            <a:hlinkClick r:id="" action="ppaction://media"/>
            <a:extLst>
              <a:ext uri="{FF2B5EF4-FFF2-40B4-BE49-F238E27FC236}">
                <a16:creationId xmlns:a16="http://schemas.microsoft.com/office/drawing/2014/main" id="{364C1EBD-8AE4-69E7-52FF-26F7F9B758D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8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8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571" y="2711857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dirty="0"/>
            </a:br>
            <a:r>
              <a:rPr lang="fr-FR" sz="4000" dirty="0"/>
              <a:t>Au-delà du nombre de mots lus par minute,</a:t>
            </a:r>
            <a:br>
              <a:rPr lang="fr-FR" sz="4000" dirty="0"/>
            </a:br>
            <a:r>
              <a:rPr lang="fr-FR" sz="4000" dirty="0"/>
              <a:t>la </a:t>
            </a:r>
            <a:r>
              <a:rPr lang="fr-FR" sz="4000" b="1" u="sng" dirty="0">
                <a:solidFill>
                  <a:srgbClr val="FF0000"/>
                </a:solidFill>
              </a:rPr>
              <a:t>qualité</a:t>
            </a:r>
            <a:r>
              <a:rPr lang="fr-FR" sz="4000" dirty="0"/>
              <a:t> de la lecture importe aussi!</a:t>
            </a:r>
            <a:br>
              <a:rPr lang="fr-FR" sz="4000" dirty="0"/>
            </a:br>
            <a:br>
              <a:rPr lang="fr-FR" sz="4000" dirty="0"/>
            </a:br>
            <a:endParaRPr lang="fr-F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dirty="0"/>
            </a:br>
            <a:r>
              <a:rPr lang="fr-FR" sz="4000" dirty="0"/>
              <a:t>Au-delà du nombre de mots lus par minute,</a:t>
            </a:r>
            <a:br>
              <a:rPr lang="fr-FR" sz="4000" dirty="0"/>
            </a:br>
            <a:r>
              <a:rPr lang="fr-FR" sz="4000" dirty="0"/>
              <a:t>la </a:t>
            </a:r>
            <a:r>
              <a:rPr lang="fr-FR" sz="4000" b="1" u="sng" dirty="0">
                <a:solidFill>
                  <a:srgbClr val="FF0000"/>
                </a:solidFill>
              </a:rPr>
              <a:t>qualité</a:t>
            </a:r>
            <a:r>
              <a:rPr lang="fr-FR" sz="4000" dirty="0"/>
              <a:t> de la lecture importe aussi!</a:t>
            </a:r>
            <a:br>
              <a:rPr lang="fr-FR" sz="4000" dirty="0"/>
            </a:br>
            <a:br>
              <a:rPr lang="fr-FR" sz="4000" dirty="0"/>
            </a:br>
            <a:r>
              <a:rPr lang="fr-FR" sz="4000" b="1" dirty="0">
                <a:solidFill>
                  <a:srgbClr val="FF0000"/>
                </a:solidFill>
              </a:rPr>
              <a:t>4 critères pour définir le </a:t>
            </a:r>
            <a:r>
              <a:rPr lang="fr-FR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bon lecteur</a:t>
            </a:r>
            <a:r>
              <a:rPr lang="fr-FR" sz="4000" b="1" dirty="0">
                <a:solidFill>
                  <a:srgbClr val="FF0000"/>
                </a:solidFill>
              </a:rPr>
              <a:t>: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36C719-1FD5-486D-EED9-C8E5659606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7"/>
          <a:stretch/>
        </p:blipFill>
        <p:spPr>
          <a:xfrm>
            <a:off x="1558308" y="2808514"/>
            <a:ext cx="5941949" cy="37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6D8319-0B81-43F6-2DBB-B9F671C67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057" y="2700971"/>
            <a:ext cx="9731828" cy="250371"/>
          </a:xfrm>
        </p:spPr>
        <p:txBody>
          <a:bodyPr>
            <a:normAutofit fontScale="90000"/>
          </a:bodyPr>
          <a:lstStyle/>
          <a:p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dirty="0"/>
            </a:br>
            <a:r>
              <a:rPr lang="fr-FR" sz="4000" dirty="0"/>
              <a:t>Au-delà du nombre de mots lus par minute,</a:t>
            </a:r>
            <a:br>
              <a:rPr lang="fr-FR" sz="4000" dirty="0"/>
            </a:br>
            <a:r>
              <a:rPr lang="fr-FR" sz="4000" dirty="0"/>
              <a:t>la </a:t>
            </a:r>
            <a:r>
              <a:rPr lang="fr-FR" sz="4000" b="1" u="sng" dirty="0">
                <a:solidFill>
                  <a:srgbClr val="FF0000"/>
                </a:solidFill>
              </a:rPr>
              <a:t>qualité</a:t>
            </a:r>
            <a:r>
              <a:rPr lang="fr-FR" sz="4000" dirty="0"/>
              <a:t> de la lecture importe aussi!</a:t>
            </a:r>
            <a:br>
              <a:rPr lang="fr-FR" sz="4000" dirty="0"/>
            </a:br>
            <a:br>
              <a:rPr lang="fr-FR" sz="4000" dirty="0"/>
            </a:br>
            <a:r>
              <a:rPr lang="fr-FR" sz="4000" b="1" u="sng" dirty="0">
                <a:solidFill>
                  <a:srgbClr val="FF0000"/>
                </a:solidFill>
              </a:rPr>
              <a:t>4 critères pour définir le </a:t>
            </a:r>
            <a:r>
              <a:rPr lang="fr-FR" sz="4000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bon lecteur</a:t>
            </a:r>
            <a:r>
              <a:rPr lang="fr-FR" sz="4000" b="1" u="sng" dirty="0">
                <a:solidFill>
                  <a:srgbClr val="FF0000"/>
                </a:solidFill>
              </a:rPr>
              <a:t>:</a:t>
            </a:r>
            <a:endParaRPr lang="fr-FR" b="1" u="sng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36C719-1FD5-486D-EED9-C8E565960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182" y="2862943"/>
            <a:ext cx="9305635" cy="37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795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175</Words>
  <Application>Microsoft Office PowerPoint</Application>
  <PresentationFormat>Grand écran</PresentationFormat>
  <Paragraphs>31</Paragraphs>
  <Slides>18</Slides>
  <Notes>13</Notes>
  <HiddenSlides>0</HiddenSlides>
  <MMClips>2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Thème Office</vt:lpstr>
      <vt:lpstr>Présentation PowerPoint</vt:lpstr>
      <vt:lpstr>  Lire, c’est décoder X comprendre  Mais des processus complexes sont en jeu</vt:lpstr>
      <vt:lpstr>Présentation PowerPoint</vt:lpstr>
      <vt:lpstr>Présentation PowerPoint</vt:lpstr>
      <vt:lpstr>     </vt:lpstr>
      <vt:lpstr>     </vt:lpstr>
      <vt:lpstr>    Au-delà du nombre de mots lus par minute, la qualité de la lecture importe aussi!  </vt:lpstr>
      <vt:lpstr>    Au-delà du nombre de mots lus par minute, la qualité de la lecture importe aussi!  4 critères pour définir le bon lecteur:</vt:lpstr>
      <vt:lpstr>    Au-delà du nombre de mots lus par minute, la qualité de la lecture importe aussi!  4 critères pour définir le bon lecteur:</vt:lpstr>
      <vt:lpstr>Présentation PowerPoint</vt:lpstr>
      <vt:lpstr>Présentation PowerPoint</vt:lpstr>
      <vt:lpstr>Présentation PowerPoint</vt:lpstr>
      <vt:lpstr>  </vt:lpstr>
      <vt:lpstr>  </vt:lpstr>
      <vt:lpstr>  </vt:lpstr>
      <vt:lpstr>  </vt:lpstr>
      <vt:lpstr>  </vt:lpstr>
      <vt:lpstr>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Mirjana Sestier</dc:creator>
  <cp:lastModifiedBy>Mirjana Sestier</cp:lastModifiedBy>
  <cp:revision>9</cp:revision>
  <cp:lastPrinted>2024-05-05T08:06:10Z</cp:lastPrinted>
  <dcterms:created xsi:type="dcterms:W3CDTF">2024-04-17T07:45:17Z</dcterms:created>
  <dcterms:modified xsi:type="dcterms:W3CDTF">2024-05-07T05:55:00Z</dcterms:modified>
</cp:coreProperties>
</file>