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37"/>
  </p:notesMasterIdLst>
  <p:sldIdLst>
    <p:sldId id="326" r:id="rId5"/>
    <p:sldId id="331" r:id="rId6"/>
    <p:sldId id="337" r:id="rId7"/>
    <p:sldId id="338" r:id="rId8"/>
    <p:sldId id="339" r:id="rId9"/>
    <p:sldId id="340" r:id="rId10"/>
    <p:sldId id="330" r:id="rId11"/>
    <p:sldId id="353" r:id="rId12"/>
    <p:sldId id="355" r:id="rId13"/>
    <p:sldId id="356" r:id="rId14"/>
    <p:sldId id="333" r:id="rId15"/>
    <p:sldId id="358" r:id="rId16"/>
    <p:sldId id="342" r:id="rId17"/>
    <p:sldId id="345" r:id="rId18"/>
    <p:sldId id="348" r:id="rId19"/>
    <p:sldId id="359" r:id="rId20"/>
    <p:sldId id="360" r:id="rId21"/>
    <p:sldId id="361" r:id="rId22"/>
    <p:sldId id="362" r:id="rId23"/>
    <p:sldId id="373" r:id="rId24"/>
    <p:sldId id="374" r:id="rId25"/>
    <p:sldId id="375" r:id="rId26"/>
    <p:sldId id="376" r:id="rId27"/>
    <p:sldId id="349" r:id="rId28"/>
    <p:sldId id="351" r:id="rId29"/>
    <p:sldId id="363" r:id="rId30"/>
    <p:sldId id="364" r:id="rId31"/>
    <p:sldId id="371" r:id="rId32"/>
    <p:sldId id="365" r:id="rId33"/>
    <p:sldId id="366" r:id="rId34"/>
    <p:sldId id="368" r:id="rId35"/>
    <p:sldId id="372" r:id="rId3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26"/>
            <p14:sldId id="331"/>
            <p14:sldId id="337"/>
            <p14:sldId id="338"/>
            <p14:sldId id="339"/>
            <p14:sldId id="340"/>
            <p14:sldId id="330"/>
            <p14:sldId id="353"/>
            <p14:sldId id="355"/>
            <p14:sldId id="356"/>
            <p14:sldId id="333"/>
            <p14:sldId id="358"/>
            <p14:sldId id="342"/>
            <p14:sldId id="345"/>
            <p14:sldId id="348"/>
            <p14:sldId id="359"/>
            <p14:sldId id="360"/>
            <p14:sldId id="361"/>
            <p14:sldId id="362"/>
            <p14:sldId id="373"/>
            <p14:sldId id="374"/>
            <p14:sldId id="375"/>
            <p14:sldId id="376"/>
            <p14:sldId id="349"/>
            <p14:sldId id="351"/>
            <p14:sldId id="363"/>
            <p14:sldId id="364"/>
            <p14:sldId id="371"/>
            <p14:sldId id="365"/>
            <p14:sldId id="366"/>
            <p14:sldId id="368"/>
            <p14:sldId id="372"/>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B4A2"/>
    <a:srgbClr val="F7C9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03"/>
    <p:restoredTop sz="94660"/>
  </p:normalViewPr>
  <p:slideViewPr>
    <p:cSldViewPr showGuides="1">
      <p:cViewPr varScale="1">
        <p:scale>
          <a:sx n="150" d="100"/>
          <a:sy n="150" d="100"/>
        </p:scale>
        <p:origin x="156" y="11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vmelot-adc\Documents\M&amp;M&#8217;s\Graphes%20rappor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3"/>
          <c:order val="0"/>
          <c:tx>
            <c:strRef>
              <c:f>'Nombre de femmes en STEM sup'!$A$21</c:f>
              <c:strCache>
                <c:ptCount val="1"/>
                <c:pt idx="0">
                  <c:v>Université</c:v>
                </c:pt>
              </c:strCache>
            </c:strRef>
          </c:tx>
          <c:spPr>
            <a:ln>
              <a:solidFill>
                <a:srgbClr val="096C45"/>
              </a:solidFill>
            </a:ln>
          </c:spPr>
          <c:marker>
            <c:symbol val="none"/>
          </c:marker>
          <c:cat>
            <c:numRef>
              <c:f>'Nombre de femmes en STEM sup'!$B$18:$S$18</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'Nombre de femmes en STEM sup'!$B$21:$S$21</c:f>
              <c:numCache>
                <c:formatCode>0.0%</c:formatCode>
                <c:ptCount val="18"/>
                <c:pt idx="0">
                  <c:v>0.27300000000000002</c:v>
                </c:pt>
                <c:pt idx="1">
                  <c:v>0.27800000000000002</c:v>
                </c:pt>
                <c:pt idx="2">
                  <c:v>0.27800000000000002</c:v>
                </c:pt>
                <c:pt idx="3">
                  <c:v>0.27600000000000002</c:v>
                </c:pt>
                <c:pt idx="4">
                  <c:v>0.28100000000000003</c:v>
                </c:pt>
                <c:pt idx="5">
                  <c:v>0.28199999999999997</c:v>
                </c:pt>
                <c:pt idx="6">
                  <c:v>0.27899999999999997</c:v>
                </c:pt>
                <c:pt idx="7">
                  <c:v>0.25</c:v>
                </c:pt>
                <c:pt idx="8">
                  <c:v>0.249</c:v>
                </c:pt>
                <c:pt idx="9">
                  <c:v>0.253</c:v>
                </c:pt>
                <c:pt idx="10">
                  <c:v>0.28100000000000003</c:v>
                </c:pt>
                <c:pt idx="11">
                  <c:v>0.28399999999999997</c:v>
                </c:pt>
                <c:pt idx="12">
                  <c:v>0.28899999999999998</c:v>
                </c:pt>
                <c:pt idx="13">
                  <c:v>0.29699999999999999</c:v>
                </c:pt>
                <c:pt idx="14">
                  <c:v>0.30510000000000004</c:v>
                </c:pt>
                <c:pt idx="15">
                  <c:v>0.31309999999999999</c:v>
                </c:pt>
                <c:pt idx="16">
                  <c:v>0.32008249394745492</c:v>
                </c:pt>
                <c:pt idx="17">
                  <c:v>0.33299999999999996</c:v>
                </c:pt>
              </c:numCache>
            </c:numRef>
          </c:val>
          <c:smooth val="0"/>
          <c:extLst>
            <c:ext xmlns:c16="http://schemas.microsoft.com/office/drawing/2014/chart" uri="{C3380CC4-5D6E-409C-BE32-E72D297353CC}">
              <c16:uniqueId val="{00000000-F415-497C-B817-CF31373E9003}"/>
            </c:ext>
          </c:extLst>
        </c:ser>
        <c:ser>
          <c:idx val="2"/>
          <c:order val="1"/>
          <c:tx>
            <c:strRef>
              <c:f>'Nombre de femmes en STEM sup'!$A$20</c:f>
              <c:strCache>
                <c:ptCount val="1"/>
                <c:pt idx="0">
                  <c:v>Écoles d’ingénieurs</c:v>
                </c:pt>
              </c:strCache>
            </c:strRef>
          </c:tx>
          <c:spPr>
            <a:ln>
              <a:solidFill>
                <a:srgbClr val="737C24"/>
              </a:solidFill>
            </a:ln>
          </c:spPr>
          <c:marker>
            <c:symbol val="none"/>
          </c:marker>
          <c:cat>
            <c:numRef>
              <c:f>'Nombre de femmes en STEM sup'!$B$18:$S$18</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'Nombre de femmes en STEM sup'!$B$20:$S$20</c:f>
              <c:numCache>
                <c:formatCode>0.0%</c:formatCode>
                <c:ptCount val="18"/>
                <c:pt idx="0">
                  <c:v>0.26800000000000002</c:v>
                </c:pt>
                <c:pt idx="1">
                  <c:v>0.26800000000000002</c:v>
                </c:pt>
                <c:pt idx="2">
                  <c:v>0.26899999999999996</c:v>
                </c:pt>
                <c:pt idx="3">
                  <c:v>0.27300000000000002</c:v>
                </c:pt>
                <c:pt idx="4">
                  <c:v>0.27500000000000002</c:v>
                </c:pt>
                <c:pt idx="5">
                  <c:v>0.27800000000000002</c:v>
                </c:pt>
                <c:pt idx="6">
                  <c:v>0.28100000000000003</c:v>
                </c:pt>
                <c:pt idx="7">
                  <c:v>0.28199999999999997</c:v>
                </c:pt>
                <c:pt idx="8">
                  <c:v>0.28399999999999997</c:v>
                </c:pt>
                <c:pt idx="9">
                  <c:v>0.28100000000000003</c:v>
                </c:pt>
                <c:pt idx="10">
                  <c:v>0.27600000000000002</c:v>
                </c:pt>
                <c:pt idx="11">
                  <c:v>0.27699999999999997</c:v>
                </c:pt>
                <c:pt idx="12">
                  <c:v>0.28199999999999997</c:v>
                </c:pt>
                <c:pt idx="13">
                  <c:v>0.28699999999999998</c:v>
                </c:pt>
                <c:pt idx="14">
                  <c:v>0.29430000000000001</c:v>
                </c:pt>
                <c:pt idx="15">
                  <c:v>0.29730000000000001</c:v>
                </c:pt>
                <c:pt idx="16">
                  <c:v>0.30084209038473037</c:v>
                </c:pt>
                <c:pt idx="17">
                  <c:v>0.30099999999999999</c:v>
                </c:pt>
              </c:numCache>
            </c:numRef>
          </c:val>
          <c:smooth val="0"/>
          <c:extLst>
            <c:ext xmlns:c16="http://schemas.microsoft.com/office/drawing/2014/chart" uri="{C3380CC4-5D6E-409C-BE32-E72D297353CC}">
              <c16:uniqueId val="{00000001-F415-497C-B817-CF31373E9003}"/>
            </c:ext>
          </c:extLst>
        </c:ser>
        <c:ser>
          <c:idx val="5"/>
          <c:order val="2"/>
          <c:tx>
            <c:strRef>
              <c:f>'Nombre de femmes en STEM sup'!$A$23</c:f>
              <c:strCache>
                <c:ptCount val="1"/>
                <c:pt idx="0">
                  <c:v>BTS-STS</c:v>
                </c:pt>
              </c:strCache>
            </c:strRef>
          </c:tx>
          <c:spPr>
            <a:ln>
              <a:solidFill>
                <a:srgbClr val="E17D18"/>
              </a:solidFill>
            </a:ln>
          </c:spPr>
          <c:marker>
            <c:symbol val="none"/>
          </c:marker>
          <c:cat>
            <c:numRef>
              <c:f>'Nombre de femmes en STEM sup'!$B$18:$S$18</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'Nombre de femmes en STEM sup'!$B$23:$S$23</c:f>
              <c:numCache>
                <c:formatCode>0.0%</c:formatCode>
                <c:ptCount val="18"/>
                <c:pt idx="0">
                  <c:v>0.20074641367091503</c:v>
                </c:pt>
                <c:pt idx="1">
                  <c:v>0.21777405914896528</c:v>
                </c:pt>
                <c:pt idx="2">
                  <c:v>0.22660277571534634</c:v>
                </c:pt>
                <c:pt idx="3">
                  <c:v>0.23662834822670567</c:v>
                </c:pt>
                <c:pt idx="4">
                  <c:v>0.23984111756104046</c:v>
                </c:pt>
                <c:pt idx="5">
                  <c:v>0.24328551027863571</c:v>
                </c:pt>
                <c:pt idx="6">
                  <c:v>0.24648489795058659</c:v>
                </c:pt>
                <c:pt idx="7">
                  <c:v>0.24230638459429246</c:v>
                </c:pt>
                <c:pt idx="8">
                  <c:v>0.2424586295198326</c:v>
                </c:pt>
                <c:pt idx="9">
                  <c:v>0.23960838127573958</c:v>
                </c:pt>
                <c:pt idx="10">
                  <c:v>0.24100000000000002</c:v>
                </c:pt>
                <c:pt idx="11">
                  <c:v>0.24100000000000002</c:v>
                </c:pt>
                <c:pt idx="12">
                  <c:v>0.22600000000000001</c:v>
                </c:pt>
                <c:pt idx="13">
                  <c:v>0.20899999999999999</c:v>
                </c:pt>
                <c:pt idx="14">
                  <c:v>0.20010000000000003</c:v>
                </c:pt>
                <c:pt idx="15">
                  <c:v>0.19989999999999999</c:v>
                </c:pt>
                <c:pt idx="16">
                  <c:v>0.19725507575547738</c:v>
                </c:pt>
                <c:pt idx="17">
                  <c:v>0.19800000000000001</c:v>
                </c:pt>
              </c:numCache>
            </c:numRef>
          </c:val>
          <c:smooth val="0"/>
          <c:extLst>
            <c:ext xmlns:c16="http://schemas.microsoft.com/office/drawing/2014/chart" uri="{C3380CC4-5D6E-409C-BE32-E72D297353CC}">
              <c16:uniqueId val="{00000002-F415-497C-B817-CF31373E9003}"/>
            </c:ext>
          </c:extLst>
        </c:ser>
        <c:ser>
          <c:idx val="4"/>
          <c:order val="3"/>
          <c:tx>
            <c:strRef>
              <c:f>'Nombre de femmes en STEM sup'!$A$22</c:f>
              <c:strCache>
                <c:ptCount val="1"/>
                <c:pt idx="0">
                  <c:v>BUT-DUT</c:v>
                </c:pt>
              </c:strCache>
            </c:strRef>
          </c:tx>
          <c:spPr>
            <a:ln>
              <a:solidFill>
                <a:srgbClr val="D69A00"/>
              </a:solidFill>
            </a:ln>
          </c:spPr>
          <c:marker>
            <c:symbol val="none"/>
          </c:marker>
          <c:cat>
            <c:numRef>
              <c:f>'Nombre de femmes en STEM sup'!$B$18:$S$18</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'Nombre de femmes en STEM sup'!$B$22:$S$22</c:f>
              <c:numCache>
                <c:formatCode>0.0%</c:formatCode>
                <c:ptCount val="18"/>
                <c:pt idx="0">
                  <c:v>0.20072527861312581</c:v>
                </c:pt>
                <c:pt idx="1">
                  <c:v>0.2129779354232956</c:v>
                </c:pt>
                <c:pt idx="2">
                  <c:v>0.22248742208561567</c:v>
                </c:pt>
                <c:pt idx="3">
                  <c:v>0.22454840518633065</c:v>
                </c:pt>
                <c:pt idx="4">
                  <c:v>0.22075970358086749</c:v>
                </c:pt>
                <c:pt idx="5">
                  <c:v>0.21938641267168341</c:v>
                </c:pt>
                <c:pt idx="6">
                  <c:v>0.21654997713119656</c:v>
                </c:pt>
                <c:pt idx="7">
                  <c:v>0.2115604137119928</c:v>
                </c:pt>
                <c:pt idx="8">
                  <c:v>0.21152363493069715</c:v>
                </c:pt>
                <c:pt idx="9">
                  <c:v>0.21544805872589451</c:v>
                </c:pt>
                <c:pt idx="10">
                  <c:v>0.21899999999999997</c:v>
                </c:pt>
                <c:pt idx="11">
                  <c:v>0.22500000000000001</c:v>
                </c:pt>
                <c:pt idx="12">
                  <c:v>0.22600000000000001</c:v>
                </c:pt>
                <c:pt idx="13">
                  <c:v>0.23100000000000001</c:v>
                </c:pt>
                <c:pt idx="14">
                  <c:v>0.23070000000000002</c:v>
                </c:pt>
                <c:pt idx="15">
                  <c:v>0.22210000000000002</c:v>
                </c:pt>
                <c:pt idx="16">
                  <c:v>0.218510123616693</c:v>
                </c:pt>
                <c:pt idx="17">
                  <c:v>0.221</c:v>
                </c:pt>
              </c:numCache>
            </c:numRef>
          </c:val>
          <c:smooth val="0"/>
          <c:extLst>
            <c:ext xmlns:c16="http://schemas.microsoft.com/office/drawing/2014/chart" uri="{C3380CC4-5D6E-409C-BE32-E72D297353CC}">
              <c16:uniqueId val="{00000003-F415-497C-B817-CF31373E9003}"/>
            </c:ext>
          </c:extLst>
        </c:ser>
        <c:ser>
          <c:idx val="1"/>
          <c:order val="4"/>
          <c:tx>
            <c:strRef>
              <c:f>'Nombre de femmes en STEM sup'!$A$19</c:f>
              <c:strCache>
                <c:ptCount val="1"/>
                <c:pt idx="0">
                  <c:v>CPGE</c:v>
                </c:pt>
              </c:strCache>
            </c:strRef>
          </c:tx>
          <c:spPr>
            <a:ln>
              <a:solidFill>
                <a:srgbClr val="9F0025"/>
              </a:solidFill>
            </a:ln>
          </c:spPr>
          <c:marker>
            <c:symbol val="none"/>
          </c:marker>
          <c:cat>
            <c:numRef>
              <c:f>'Nombre de femmes en STEM sup'!$B$18:$S$18</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'Nombre de femmes en STEM sup'!$B$19:$S$19</c:f>
              <c:numCache>
                <c:formatCode>0.0%</c:formatCode>
                <c:ptCount val="18"/>
                <c:pt idx="0">
                  <c:v>0.24045032200973404</c:v>
                </c:pt>
                <c:pt idx="1">
                  <c:v>0.25095424457650867</c:v>
                </c:pt>
                <c:pt idx="2">
                  <c:v>0.25063473053892216</c:v>
                </c:pt>
                <c:pt idx="3">
                  <c:v>0.25208062731514891</c:v>
                </c:pt>
                <c:pt idx="4">
                  <c:v>0.24206717840903536</c:v>
                </c:pt>
                <c:pt idx="5">
                  <c:v>0.23333663955564371</c:v>
                </c:pt>
                <c:pt idx="6">
                  <c:v>0.23723102103692292</c:v>
                </c:pt>
                <c:pt idx="7">
                  <c:v>0.23000097437396472</c:v>
                </c:pt>
                <c:pt idx="8">
                  <c:v>0.2329326377863461</c:v>
                </c:pt>
                <c:pt idx="9">
                  <c:v>0.24132379248658317</c:v>
                </c:pt>
                <c:pt idx="10">
                  <c:v>0.24646068916392128</c:v>
                </c:pt>
                <c:pt idx="11">
                  <c:v>0.25661797255422752</c:v>
                </c:pt>
                <c:pt idx="12">
                  <c:v>0.25292294065544729</c:v>
                </c:pt>
                <c:pt idx="13">
                  <c:v>0.25828346878628206</c:v>
                </c:pt>
                <c:pt idx="14">
                  <c:v>0.24651434739588018</c:v>
                </c:pt>
                <c:pt idx="15">
                  <c:v>0.25953332122752859</c:v>
                </c:pt>
                <c:pt idx="16">
                  <c:v>0.24765451888171233</c:v>
                </c:pt>
                <c:pt idx="17">
                  <c:v>0.25076452599388377</c:v>
                </c:pt>
              </c:numCache>
            </c:numRef>
          </c:val>
          <c:smooth val="0"/>
          <c:extLst>
            <c:ext xmlns:c16="http://schemas.microsoft.com/office/drawing/2014/chart" uri="{C3380CC4-5D6E-409C-BE32-E72D297353CC}">
              <c16:uniqueId val="{00000004-F415-497C-B817-CF31373E9003}"/>
            </c:ext>
          </c:extLst>
        </c:ser>
        <c:ser>
          <c:idx val="6"/>
          <c:order val="5"/>
          <c:tx>
            <c:strRef>
              <c:f>'Nombre de femmes en STEM sup'!$A$24</c:f>
              <c:strCache>
                <c:ptCount val="1"/>
                <c:pt idx="0">
                  <c:v>Ensemble</c:v>
                </c:pt>
              </c:strCache>
            </c:strRef>
          </c:tx>
          <c:spPr>
            <a:ln w="50800">
              <a:solidFill>
                <a:sysClr val="windowText" lastClr="000000"/>
              </a:solidFill>
            </a:ln>
          </c:spPr>
          <c:marker>
            <c:symbol val="none"/>
          </c:marker>
          <c:cat>
            <c:numRef>
              <c:f>'Nombre de femmes en STEM sup'!$B$18:$S$18</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'Nombre de femmes en STEM sup'!$B$24:$S$24</c:f>
              <c:numCache>
                <c:formatCode>0%</c:formatCode>
                <c:ptCount val="18"/>
                <c:pt idx="0">
                  <c:v>0.24577400488253653</c:v>
                </c:pt>
                <c:pt idx="1">
                  <c:v>0.25303378221723954</c:v>
                </c:pt>
                <c:pt idx="2">
                  <c:v>0.25630833682694704</c:v>
                </c:pt>
                <c:pt idx="3">
                  <c:v>0.25957511374637793</c:v>
                </c:pt>
                <c:pt idx="4">
                  <c:v>0.26139124878632575</c:v>
                </c:pt>
                <c:pt idx="5">
                  <c:v>0.26343406355856469</c:v>
                </c:pt>
                <c:pt idx="6">
                  <c:v>0.2632761764295789</c:v>
                </c:pt>
                <c:pt idx="7">
                  <c:v>0.25195157642456878</c:v>
                </c:pt>
                <c:pt idx="8">
                  <c:v>0.25262787704786371</c:v>
                </c:pt>
                <c:pt idx="9">
                  <c:v>0.25362908463690664</c:v>
                </c:pt>
                <c:pt idx="10">
                  <c:v>0.26328254473869045</c:v>
                </c:pt>
                <c:pt idx="11">
                  <c:v>0.26618298231353316</c:v>
                </c:pt>
                <c:pt idx="12">
                  <c:v>0.26709486326855503</c:v>
                </c:pt>
                <c:pt idx="13">
                  <c:v>0.27035114712949221</c:v>
                </c:pt>
                <c:pt idx="14">
                  <c:v>0.2741744338404587</c:v>
                </c:pt>
                <c:pt idx="15">
                  <c:v>0.27942090592271018</c:v>
                </c:pt>
                <c:pt idx="16">
                  <c:v>0.28375238170623457</c:v>
                </c:pt>
                <c:pt idx="17">
                  <c:v>0.28648994913705278</c:v>
                </c:pt>
              </c:numCache>
            </c:numRef>
          </c:val>
          <c:smooth val="0"/>
          <c:extLst>
            <c:ext xmlns:c16="http://schemas.microsoft.com/office/drawing/2014/chart" uri="{C3380CC4-5D6E-409C-BE32-E72D297353CC}">
              <c16:uniqueId val="{00000005-F415-497C-B817-CF31373E9003}"/>
            </c:ext>
          </c:extLst>
        </c:ser>
        <c:dLbls>
          <c:showLegendKey val="0"/>
          <c:showVal val="0"/>
          <c:showCatName val="0"/>
          <c:showSerName val="0"/>
          <c:showPercent val="0"/>
          <c:showBubbleSize val="0"/>
        </c:dLbls>
        <c:smooth val="0"/>
        <c:axId val="139258880"/>
        <c:axId val="145376768"/>
      </c:lineChart>
      <c:catAx>
        <c:axId val="139258880"/>
        <c:scaling>
          <c:orientation val="minMax"/>
        </c:scaling>
        <c:delete val="0"/>
        <c:axPos val="b"/>
        <c:numFmt formatCode="General" sourceLinked="1"/>
        <c:majorTickMark val="out"/>
        <c:minorTickMark val="none"/>
        <c:tickLblPos val="nextTo"/>
        <c:txPr>
          <a:bodyPr/>
          <a:lstStyle/>
          <a:p>
            <a:pPr>
              <a:defRPr>
                <a:solidFill>
                  <a:schemeClr val="tx1"/>
                </a:solidFill>
                <a:latin typeface="Marianne (En-têtes)"/>
              </a:defRPr>
            </a:pPr>
            <a:endParaRPr lang="fr-FR"/>
          </a:p>
        </c:txPr>
        <c:crossAx val="145376768"/>
        <c:crosses val="autoZero"/>
        <c:auto val="1"/>
        <c:lblAlgn val="ctr"/>
        <c:lblOffset val="100"/>
        <c:noMultiLvlLbl val="0"/>
      </c:catAx>
      <c:valAx>
        <c:axId val="145376768"/>
        <c:scaling>
          <c:orientation val="minMax"/>
        </c:scaling>
        <c:delete val="0"/>
        <c:axPos val="l"/>
        <c:majorGridlines/>
        <c:numFmt formatCode="0\ %" sourceLinked="0"/>
        <c:majorTickMark val="out"/>
        <c:minorTickMark val="none"/>
        <c:tickLblPos val="nextTo"/>
        <c:txPr>
          <a:bodyPr/>
          <a:lstStyle/>
          <a:p>
            <a:pPr>
              <a:defRPr>
                <a:latin typeface="Marianne (En-têtes)"/>
                <a:ea typeface="Cambria" panose="02040503050406030204" pitchFamily="18" charset="0"/>
              </a:defRPr>
            </a:pPr>
            <a:endParaRPr lang="fr-FR"/>
          </a:p>
        </c:txPr>
        <c:crossAx val="139258880"/>
        <c:crosses val="autoZero"/>
        <c:crossBetween val="midCat"/>
      </c:valAx>
    </c:plotArea>
    <c:legend>
      <c:legendPos val="r"/>
      <c:overlay val="0"/>
      <c:txPr>
        <a:bodyPr/>
        <a:lstStyle/>
        <a:p>
          <a:pPr>
            <a:defRPr sz="1100">
              <a:latin typeface="Marianne (En-têtes)"/>
            </a:defRPr>
          </a:pPr>
          <a:endParaRPr lang="fr-FR"/>
        </a:p>
      </c:txPr>
    </c:legend>
    <c:plotVisOnly val="1"/>
    <c:dispBlanksAs val="gap"/>
    <c:showDLblsOverMax val="0"/>
  </c:chart>
  <c:spPr>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09/09/2025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4048014"/>
            <a:ext cx="3240000" cy="9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a:extLst>
              <a:ext uri="{FF2B5EF4-FFF2-40B4-BE49-F238E27FC236}">
                <a16:creationId xmlns:a16="http://schemas.microsoft.com/office/drawing/2014/main" id="{D237B851-10B9-E142-A8BF-73825177B17D}"/>
              </a:ext>
            </a:extLst>
          </p:cNvPr>
          <p:cNvPicPr>
            <a:picLocks noChangeAspect="1"/>
          </p:cNvPicPr>
          <p:nvPr userDrawn="1"/>
        </p:nvPicPr>
        <p:blipFill>
          <a:blip r:embed="rId2"/>
          <a:stretch>
            <a:fillRect/>
          </a:stretch>
        </p:blipFill>
        <p:spPr>
          <a:xfrm>
            <a:off x="717278" y="555527"/>
            <a:ext cx="4249067" cy="3672408"/>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427734"/>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501986AB-9BE0-8947-BDDD-0A1E3EA641CD}"/>
              </a:ext>
            </a:extLst>
          </p:cNvPr>
          <p:cNvPicPr>
            <a:picLocks noChangeAspect="1"/>
          </p:cNvPicPr>
          <p:nvPr userDrawn="1"/>
        </p:nvPicPr>
        <p:blipFill>
          <a:blip r:embed="rId2"/>
          <a:stretch>
            <a:fillRect/>
          </a:stretch>
        </p:blipFill>
        <p:spPr>
          <a:xfrm>
            <a:off x="354568" y="317764"/>
            <a:ext cx="2088232" cy="1804829"/>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1" name="Espace réservé du titre 1">
            <a:extLst>
              <a:ext uri="{FF2B5EF4-FFF2-40B4-BE49-F238E27FC236}">
                <a16:creationId xmlns:a16="http://schemas.microsoft.com/office/drawing/2014/main" id="{3835693C-3FA4-084F-8EBE-6C639FF58BD8}"/>
              </a:ext>
            </a:extLst>
          </p:cNvPr>
          <p:cNvSpPr>
            <a:spLocks noGrp="1"/>
          </p:cNvSpPr>
          <p:nvPr>
            <p:ph type="title"/>
          </p:nvPr>
        </p:nvSpPr>
        <p:spPr bwMode="gray">
          <a:xfrm>
            <a:off x="359999" y="1059582"/>
            <a:ext cx="8424000" cy="720000"/>
          </a:xfrm>
          <a:prstGeom prst="rect">
            <a:avLst/>
          </a:prstGeom>
        </p:spPr>
        <p:txBody>
          <a:bodyPr vert="horz" lIns="0" tIns="0" rIns="0" bIns="0" rtlCol="0" anchor="t" anchorCtr="0">
            <a:noAutofit/>
          </a:bodyPr>
          <a:lstStyle/>
          <a:p>
            <a:r>
              <a:rPr lang="fr-FR" noProof="0" dirty="0"/>
              <a:t>Titre</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95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u titre 1">
            <a:extLst>
              <a:ext uri="{FF2B5EF4-FFF2-40B4-BE49-F238E27FC236}">
                <a16:creationId xmlns:a16="http://schemas.microsoft.com/office/drawing/2014/main" id="{1E377A0A-9128-B547-AF56-D47285AB82A8}"/>
              </a:ext>
            </a:extLst>
          </p:cNvPr>
          <p:cNvSpPr>
            <a:spLocks noGrp="1"/>
          </p:cNvSpPr>
          <p:nvPr>
            <p:ph type="title"/>
          </p:nvPr>
        </p:nvSpPr>
        <p:spPr bwMode="gray">
          <a:xfrm>
            <a:off x="359999" y="1059582"/>
            <a:ext cx="8424000" cy="720000"/>
          </a:xfrm>
          <a:prstGeom prst="rect">
            <a:avLst/>
          </a:prstGeom>
        </p:spPr>
        <p:txBody>
          <a:bodyPr vert="horz" lIns="0" tIns="0" rIns="0" bIns="0" rtlCol="0" anchor="t" anchorCtr="0">
            <a:noAutofit/>
          </a:bodyPr>
          <a:lstStyle/>
          <a:p>
            <a:r>
              <a:rPr lang="fr-FR" noProof="0" dirty="0"/>
              <a:t>Titre</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a:t>XX/XX/XXXX</a:t>
            </a:r>
            <a:endParaRPr lang="fr-FR" cap="all" dirty="0"/>
          </a:p>
        </p:txBody>
      </p:sp>
      <p:sp>
        <p:nvSpPr>
          <p:cNvPr id="6" name="Espace réservé du pied de page 5"/>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u titre 1">
            <a:extLst>
              <a:ext uri="{FF2B5EF4-FFF2-40B4-BE49-F238E27FC236}">
                <a16:creationId xmlns:a16="http://schemas.microsoft.com/office/drawing/2014/main" id="{3C0257BC-42C7-0F4C-B17D-6AEE400BA060}"/>
              </a:ext>
            </a:extLst>
          </p:cNvPr>
          <p:cNvSpPr>
            <a:spLocks noGrp="1"/>
          </p:cNvSpPr>
          <p:nvPr>
            <p:ph type="title"/>
          </p:nvPr>
        </p:nvSpPr>
        <p:spPr bwMode="gray">
          <a:xfrm>
            <a:off x="359999" y="1059582"/>
            <a:ext cx="8424000" cy="720000"/>
          </a:xfrm>
          <a:prstGeom prst="rect">
            <a:avLst/>
          </a:prstGeom>
        </p:spPr>
        <p:txBody>
          <a:bodyPr vert="horz" lIns="0" tIns="0" rIns="0" bIns="0" rtlCol="0" anchor="t" anchorCtr="0">
            <a:noAutofit/>
          </a:bodyPr>
          <a:lstStyle/>
          <a:p>
            <a:r>
              <a:rPr lang="fr-FR" noProof="0" dirty="0"/>
              <a:t>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age de contenu sans no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a:xfrm>
            <a:off x="7470150" y="4839047"/>
            <a:ext cx="1350000" cy="180975"/>
          </a:xfrm>
          <a:prstGeom prst="rect">
            <a:avLst/>
          </a:prstGeom>
        </p:spPr>
        <p:txBody>
          <a:bodyPr/>
          <a:lstStyle/>
          <a:p>
            <a:fld id="{733122C9-A0B9-462F-8757-0847AD287B63}" type="slidenum">
              <a:rPr lang="fr-FR" smtClean="0"/>
              <a:pPr/>
              <a:t>‹N°›</a:t>
            </a:fld>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999" y="682802"/>
            <a:ext cx="8496151" cy="539991"/>
          </a:xfrm>
        </p:spPr>
        <p:txBody>
          <a:bodyPr>
            <a:normAutofit/>
          </a:bodyPr>
          <a:lstStyle>
            <a:lvl1pPr marL="0">
              <a:defRPr sz="2500">
                <a:solidFill>
                  <a:schemeClr val="accent1"/>
                </a:solidFill>
              </a:defRPr>
            </a:lvl1p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4002" y="1707655"/>
            <a:ext cx="8496150" cy="3096119"/>
          </a:xfrm>
          <a:prstGeom prst="rect">
            <a:avLst/>
          </a:prstGeom>
        </p:spPr>
        <p:txBody>
          <a:bodyPr>
            <a:normAutofit/>
          </a:bodyPr>
          <a:lstStyle>
            <a:lvl1pPr>
              <a:defRPr sz="1400"/>
            </a:lvl1pPr>
            <a:lvl2pPr>
              <a:defRPr sz="1200"/>
            </a:lvl2pPr>
            <a:lvl3pPr>
              <a:defRPr sz="1000" baseline="0"/>
            </a:lvl3pPr>
            <a:lvl4pPr>
              <a:defRPr sz="800"/>
            </a:lvl4pPr>
            <a:lvl5pPr>
              <a:defRPr sz="700"/>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7">
            <a:extLst>
              <a:ext uri="{FF2B5EF4-FFF2-40B4-BE49-F238E27FC236}">
                <a16:creationId xmlns:a16="http://schemas.microsoft.com/office/drawing/2014/main" id="{8E442222-3DC4-4DF0-80D3-0BDC4469234C}"/>
              </a:ext>
            </a:extLst>
          </p:cNvPr>
          <p:cNvSpPr>
            <a:spLocks noGrp="1"/>
          </p:cNvSpPr>
          <p:nvPr>
            <p:ph type="body" sz="quarter" idx="13" hasCustomPrompt="1"/>
          </p:nvPr>
        </p:nvSpPr>
        <p:spPr bwMode="gray">
          <a:xfrm>
            <a:off x="324000" y="1248682"/>
            <a:ext cx="8496150" cy="242951"/>
          </a:xfrm>
          <a:prstGeom prst="rect">
            <a:avLst/>
          </a:prstGeom>
        </p:spPr>
        <p:txBody>
          <a:bodyPr anchor="ctr"/>
          <a:lstStyle>
            <a:lvl1pPr marL="0" indent="64292">
              <a:spcBef>
                <a:spcPts val="0"/>
              </a:spcBef>
              <a:spcAft>
                <a:spcPts val="0"/>
              </a:spcAft>
              <a:buFont typeface="+mj-lt"/>
              <a:buNone/>
              <a:tabLst/>
              <a:defRPr sz="1500" b="1">
                <a:solidFill>
                  <a:schemeClr val="tx1">
                    <a:lumMod val="50000"/>
                    <a:lumOff val="50000"/>
                  </a:schemeClr>
                </a:solidFill>
              </a:defRPr>
            </a:lvl1pPr>
            <a:lvl2pPr marL="242994" indent="-107997">
              <a:spcBef>
                <a:spcPts val="450"/>
              </a:spcBef>
              <a:spcAft>
                <a:spcPts val="600"/>
              </a:spcAft>
              <a:buFont typeface="+mj-lt"/>
              <a:buAutoNum type="alphaLcPeriod"/>
              <a:defRPr/>
            </a:lvl2pPr>
          </a:lstStyle>
          <a:p>
            <a:pPr lvl="0"/>
            <a:r>
              <a:rPr lang="fr-FR" dirty="0"/>
              <a:t>Sous-titre</a:t>
            </a:r>
          </a:p>
        </p:txBody>
      </p:sp>
    </p:spTree>
    <p:extLst>
      <p:ext uri="{BB962C8B-B14F-4D97-AF65-F5344CB8AC3E}">
        <p14:creationId xmlns:p14="http://schemas.microsoft.com/office/powerpoint/2010/main" val="175519675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91D326BE-51A8-9342-8E97-A8D4EF5562D3}"/>
              </a:ext>
            </a:extLst>
          </p:cNvPr>
          <p:cNvPicPr>
            <a:picLocks noChangeAspect="1"/>
          </p:cNvPicPr>
          <p:nvPr userDrawn="1"/>
        </p:nvPicPr>
        <p:blipFill>
          <a:blip r:embed="rId9"/>
          <a:stretch>
            <a:fillRect/>
          </a:stretch>
        </p:blipFill>
        <p:spPr>
          <a:xfrm>
            <a:off x="394850" y="195486"/>
            <a:ext cx="815142" cy="704514"/>
          </a:xfrm>
          <a:prstGeom prst="rect">
            <a:avLst/>
          </a:prstGeom>
        </p:spPr>
      </p:pic>
      <p:sp>
        <p:nvSpPr>
          <p:cNvPr id="2" name="Espace réservé du titre 1"/>
          <p:cNvSpPr>
            <a:spLocks noGrp="1"/>
          </p:cNvSpPr>
          <p:nvPr>
            <p:ph type="title"/>
          </p:nvPr>
        </p:nvSpPr>
        <p:spPr bwMode="gray">
          <a:xfrm>
            <a:off x="359999" y="1059582"/>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4" r:id="rId7"/>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s://eduscol.education.fr/document/66050/download" TargetMode="Externa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9.png"/><Relationship Id="rId5" Type="http://schemas.openxmlformats.org/officeDocument/2006/relationships/slideLayout" Target="../slideLayouts/slideLayout6.xml"/><Relationship Id="rId4" Type="http://schemas.openxmlformats.org/officeDocument/2006/relationships/tags" Target="../tags/tag50.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media/image12.png"/><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11.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slideLayout" Target="../slideLayouts/slideLayout6.xml"/><Relationship Id="rId5" Type="http://schemas.openxmlformats.org/officeDocument/2006/relationships/tags" Target="../tags/tag62.xml"/><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s>
</file>

<file path=ppt/slides/_rels/slide1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70.xml"/><Relationship Id="rId7"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6.xml"/><Relationship Id="rId5" Type="http://schemas.openxmlformats.org/officeDocument/2006/relationships/tags" Target="../tags/tag85.xml"/><Relationship Id="rId4" Type="http://schemas.openxmlformats.org/officeDocument/2006/relationships/tags" Target="../tags/tag84.xml"/></Relationships>
</file>

<file path=ppt/slides/_rels/slide16.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4.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Layout" Target="../slideLayouts/slideLayout6.xml"/><Relationship Id="rId5" Type="http://schemas.openxmlformats.org/officeDocument/2006/relationships/tags" Target="../tags/tag90.xml"/><Relationship Id="rId4" Type="http://schemas.openxmlformats.org/officeDocument/2006/relationships/tags" Target="../tags/tag89.xml"/></Relationships>
</file>

<file path=ppt/slides/_rels/slide17.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15.png"/><Relationship Id="rId5" Type="http://schemas.openxmlformats.org/officeDocument/2006/relationships/slideLayout" Target="../slideLayouts/slideLayout6.xml"/><Relationship Id="rId4" Type="http://schemas.openxmlformats.org/officeDocument/2006/relationships/tags" Target="../tags/tag94.xml"/></Relationships>
</file>

<file path=ppt/slides/_rels/slide18.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16.png"/><Relationship Id="rId5" Type="http://schemas.openxmlformats.org/officeDocument/2006/relationships/slideLayout" Target="../slideLayouts/slideLayout6.xml"/><Relationship Id="rId4" Type="http://schemas.openxmlformats.org/officeDocument/2006/relationships/tags" Target="../tags/tag98.xml"/></Relationships>
</file>

<file path=ppt/slides/_rels/slide19.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7.png"/><Relationship Id="rId5" Type="http://schemas.openxmlformats.org/officeDocument/2006/relationships/slideLayout" Target="../slideLayouts/slideLayout6.xml"/><Relationship Id="rId4" Type="http://schemas.openxmlformats.org/officeDocument/2006/relationships/tags" Target="../tags/tag102.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jp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2.xml"/><Relationship Id="rId5" Type="http://schemas.openxmlformats.org/officeDocument/2006/relationships/tags" Target="../tags/tag9.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18.png"/><Relationship Id="rId5" Type="http://schemas.openxmlformats.org/officeDocument/2006/relationships/slideLayout" Target="../slideLayouts/slideLayout6.xml"/><Relationship Id="rId4" Type="http://schemas.openxmlformats.org/officeDocument/2006/relationships/tags" Target="../tags/tag106.xml"/></Relationships>
</file>

<file path=ppt/slides/_rels/slide21.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9.png"/><Relationship Id="rId5" Type="http://schemas.openxmlformats.org/officeDocument/2006/relationships/slideLayout" Target="../slideLayouts/slideLayout6.xml"/><Relationship Id="rId4" Type="http://schemas.openxmlformats.org/officeDocument/2006/relationships/tags" Target="../tags/tag110.xml"/></Relationships>
</file>

<file path=ppt/slides/_rels/slide22.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19.png"/><Relationship Id="rId5" Type="http://schemas.openxmlformats.org/officeDocument/2006/relationships/slideLayout" Target="../slideLayouts/slideLayout6.xml"/><Relationship Id="rId4" Type="http://schemas.openxmlformats.org/officeDocument/2006/relationships/tags" Target="../tags/tag114.xml"/></Relationships>
</file>

<file path=ppt/slides/_rels/slide23.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20.png"/><Relationship Id="rId5" Type="http://schemas.openxmlformats.org/officeDocument/2006/relationships/slideLayout" Target="../slideLayouts/slideLayout6.xml"/><Relationship Id="rId4" Type="http://schemas.openxmlformats.org/officeDocument/2006/relationships/tags" Target="../tags/tag118.xml"/></Relationships>
</file>

<file path=ppt/slides/_rels/slide24.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Layout" Target="../slideLayouts/slideLayout6.xml"/><Relationship Id="rId5" Type="http://schemas.openxmlformats.org/officeDocument/2006/relationships/tags" Target="../tags/tag123.xml"/><Relationship Id="rId4" Type="http://schemas.openxmlformats.org/officeDocument/2006/relationships/tags" Target="../tags/tag122.xml"/></Relationships>
</file>

<file path=ppt/slides/_rels/slide25.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Layout" Target="../slideLayouts/slideLayout6.xml"/><Relationship Id="rId5" Type="http://schemas.openxmlformats.org/officeDocument/2006/relationships/tags" Target="../tags/tag128.xml"/><Relationship Id="rId4" Type="http://schemas.openxmlformats.org/officeDocument/2006/relationships/tags" Target="../tags/tag127.xml"/></Relationships>
</file>

<file path=ppt/slides/_rels/slide26.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hyperlink" Target="https://partage02.magistere.apps.education.fr/mod/h5pactivity/view.php?id=10955#h5pbookid=5648&amp;section=top&amp;chapter=h5p-interactive-book-chapter-bfbd507f-eaa7-4bb8-bdae-01b7e903e0b3" TargetMode="Externa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6.xml"/><Relationship Id="rId5" Type="http://schemas.openxmlformats.org/officeDocument/2006/relationships/tags" Target="../tags/tag133.xml"/><Relationship Id="rId4" Type="http://schemas.openxmlformats.org/officeDocument/2006/relationships/tags" Target="../tags/tag132.xml"/></Relationships>
</file>

<file path=ppt/slides/_rels/slide27.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Layout" Target="../slideLayouts/slideLayout6.xml"/><Relationship Id="rId5" Type="http://schemas.openxmlformats.org/officeDocument/2006/relationships/tags" Target="../tags/tag138.xml"/><Relationship Id="rId4" Type="http://schemas.openxmlformats.org/officeDocument/2006/relationships/tags" Target="../tags/tag137.xml"/></Relationships>
</file>

<file path=ppt/slides/_rels/slide28.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hyperlink" Target="https://blogacabdx.ac-bordeaux.fr/maternelle33/wp-content/uploads/sites/23/2019/05/La-d%C3%A9marche-VIP-de-Mireille-Brigaudiot.pdf" TargetMode="Externa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slideLayout" Target="../slideLayouts/slideLayout6.xml"/><Relationship Id="rId5" Type="http://schemas.openxmlformats.org/officeDocument/2006/relationships/tags" Target="../tags/tag143.xml"/><Relationship Id="rId4" Type="http://schemas.openxmlformats.org/officeDocument/2006/relationships/tags" Target="../tags/tag142.xml"/></Relationships>
</file>

<file path=ppt/slides/_rels/slide29.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hyperlink" Target="https://www.cnesco.fr/wp-content/uploads/2017/03/170313_13_Buchs.pdf" TargetMode="Externa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6.xml"/><Relationship Id="rId5" Type="http://schemas.openxmlformats.org/officeDocument/2006/relationships/tags" Target="../tags/tag148.xml"/><Relationship Id="rId4" Type="http://schemas.openxmlformats.org/officeDocument/2006/relationships/tags" Target="../tags/tag147.xm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6.xml"/><Relationship Id="rId5" Type="http://schemas.openxmlformats.org/officeDocument/2006/relationships/tags" Target="../tags/tag14.xml"/><Relationship Id="rId4" Type="http://schemas.openxmlformats.org/officeDocument/2006/relationships/tags" Target="../tags/tag13.xml"/></Relationships>
</file>

<file path=ppt/slides/_rels/slide30.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slideLayout" Target="../slideLayouts/slideLayout6.xml"/><Relationship Id="rId5" Type="http://schemas.openxmlformats.org/officeDocument/2006/relationships/tags" Target="../tags/tag153.xml"/><Relationship Id="rId4" Type="http://schemas.openxmlformats.org/officeDocument/2006/relationships/tags" Target="../tags/tag152.xml"/></Relationships>
</file>

<file path=ppt/slides/_rels/slide31.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slideLayout" Target="../slideLayouts/slideLayout6.xml"/><Relationship Id="rId5" Type="http://schemas.openxmlformats.org/officeDocument/2006/relationships/tags" Target="../tags/tag158.xml"/><Relationship Id="rId4" Type="http://schemas.openxmlformats.org/officeDocument/2006/relationships/tags" Target="../tags/tag157.xml"/></Relationships>
</file>

<file path=ppt/slides/_rels/slide32.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slideLayout" Target="../slideLayouts/slideLayout6.xml"/><Relationship Id="rId5" Type="http://schemas.openxmlformats.org/officeDocument/2006/relationships/tags" Target="../tags/tag163.xml"/><Relationship Id="rId4" Type="http://schemas.openxmlformats.org/officeDocument/2006/relationships/tags" Target="../tags/tag162.xml"/></Relationships>
</file>

<file path=ppt/slides/_rels/slide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6.xml"/><Relationship Id="rId5" Type="http://schemas.openxmlformats.org/officeDocument/2006/relationships/tags" Target="../tags/tag19.xml"/><Relationship Id="rId4" Type="http://schemas.openxmlformats.org/officeDocument/2006/relationships/tags" Target="../tags/tag18.xml"/></Relationships>
</file>

<file path=ppt/slides/_rels/slide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6.xml"/><Relationship Id="rId5" Type="http://schemas.openxmlformats.org/officeDocument/2006/relationships/tags" Target="../tags/tag24.xml"/><Relationship Id="rId4" Type="http://schemas.openxmlformats.org/officeDocument/2006/relationships/tags" Target="../tags/tag23.xml"/></Relationships>
</file>

<file path=ppt/slides/_rels/slide6.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Layout" Target="../slideLayouts/slideLayout6.xml"/><Relationship Id="rId4" Type="http://schemas.openxmlformats.org/officeDocument/2006/relationships/tags" Target="../tags/tag28.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5.PNG"/><Relationship Id="rId5" Type="http://schemas.openxmlformats.org/officeDocument/2006/relationships/tags" Target="../tags/tag33.xml"/><Relationship Id="rId10" Type="http://schemas.openxmlformats.org/officeDocument/2006/relationships/image" Target="../media/image4.png"/><Relationship Id="rId4" Type="http://schemas.openxmlformats.org/officeDocument/2006/relationships/tags" Target="../tags/tag32.xml"/><Relationship Id="rId9" Type="http://schemas.openxmlformats.org/officeDocument/2006/relationships/hyperlink" Target="https://www.education.gouv.fr/en-petite-section-de-maternelle-des-acquis-plus-solides-pour-les-eleves-nes-en-debut-d-annee-et-pour-416410" TargetMode="Externa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10" Type="http://schemas.openxmlformats.org/officeDocument/2006/relationships/image" Target="../media/image7.png"/><Relationship Id="rId4" Type="http://schemas.openxmlformats.org/officeDocument/2006/relationships/tags" Target="../tags/tag39.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8.png"/><Relationship Id="rId5" Type="http://schemas.openxmlformats.org/officeDocument/2006/relationships/slideLayout" Target="../slideLayouts/slideLayout6.xml"/><Relationship Id="rId4" Type="http://schemas.openxmlformats.org/officeDocument/2006/relationships/tags" Target="../tags/tag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custDataLst>
              <p:tags r:id="rId1"/>
            </p:custDataLst>
          </p:nvPr>
        </p:nvSpPr>
        <p:spPr/>
        <p:txBody>
          <a:bodyPr/>
          <a:lstStyle/>
          <a:p>
            <a:endParaRPr lang="fr-FR"/>
          </a:p>
        </p:txBody>
      </p:sp>
      <p:sp>
        <p:nvSpPr>
          <p:cNvPr id="7" name="Espace réservé de la date 6"/>
          <p:cNvSpPr>
            <a:spLocks noGrp="1"/>
          </p:cNvSpPr>
          <p:nvPr>
            <p:ph type="dt" sz="half" idx="10"/>
            <p:custDataLst>
              <p:tags r:id="rId2"/>
            </p:custDataLst>
          </p:nvPr>
        </p:nvSpPr>
        <p:spPr/>
        <p:txBody>
          <a:bodyPr/>
          <a:lstStyle/>
          <a:p>
            <a:r>
              <a:rPr lang="fr-FR"/>
              <a:t>XX/XX/XXXX</a:t>
            </a:r>
            <a:endParaRPr lang="fr-FR" dirty="0"/>
          </a:p>
        </p:txBody>
      </p:sp>
      <p:sp>
        <p:nvSpPr>
          <p:cNvPr id="8" name="Espace réservé du pied de page 7"/>
          <p:cNvSpPr>
            <a:spLocks noGrp="1"/>
          </p:cNvSpPr>
          <p:nvPr>
            <p:ph type="ftr" sz="quarter" idx="11"/>
            <p:custDataLst>
              <p:tags r:id="rId3"/>
            </p:custDataLst>
          </p:nvPr>
        </p:nvSpPr>
        <p:spPr>
          <a:xfrm>
            <a:off x="755576" y="4398640"/>
            <a:ext cx="3888432" cy="654860"/>
          </a:xfrm>
        </p:spPr>
        <p:txBody>
          <a:bodyPr/>
          <a:lstStyle/>
          <a:p>
            <a:r>
              <a:rPr lang="fr-FR" dirty="0"/>
              <a:t>Inspiré de la version officielle modifiable d’Eduscol : </a:t>
            </a:r>
            <a:r>
              <a:rPr lang="fr-FR" dirty="0">
                <a:hlinkClick r:id="rId6"/>
              </a:rPr>
              <a:t>https://eduscol.education.fr/document/66050/download</a:t>
            </a:r>
            <a:r>
              <a:rPr lang="fr-FR" dirty="0"/>
              <a:t>	</a:t>
            </a:r>
          </a:p>
        </p:txBody>
      </p:sp>
      <p:sp>
        <p:nvSpPr>
          <p:cNvPr id="9" name="Espace réservé du numéro de diapositive 8"/>
          <p:cNvSpPr>
            <a:spLocks noGrp="1"/>
          </p:cNvSpPr>
          <p:nvPr>
            <p:ph type="sldNum" sz="quarter" idx="12"/>
            <p:custDataLst>
              <p:tags r:id="rId4"/>
            </p:custDataLst>
          </p:nvPr>
        </p:nvSpPr>
        <p:spPr/>
        <p:txBody>
          <a:bodyPr/>
          <a:lstStyle/>
          <a:p>
            <a:fld id="{10C140CD-8AED-46FF-A9A2-77308F3F39AE}" type="slidenum">
              <a:rPr lang="fr-FR" smtClean="0"/>
              <a:pPr/>
              <a:t>1</a:t>
            </a:fld>
            <a:endParaRPr lang="fr-FR" dirty="0"/>
          </a:p>
        </p:txBody>
      </p:sp>
      <p:pic>
        <p:nvPicPr>
          <p:cNvPr id="3" name="Image 2">
            <a:extLst>
              <a:ext uri="{FF2B5EF4-FFF2-40B4-BE49-F238E27FC236}">
                <a16:creationId xmlns:a16="http://schemas.microsoft.com/office/drawing/2014/main" id="{D75095DA-A6CC-45E2-B318-B1271134B045}"/>
              </a:ext>
            </a:extLst>
          </p:cNvPr>
          <p:cNvPicPr>
            <a:picLocks noChangeAspect="1"/>
          </p:cNvPicPr>
          <p:nvPr/>
        </p:nvPicPr>
        <p:blipFill>
          <a:blip r:embed="rId7"/>
          <a:stretch>
            <a:fillRect/>
          </a:stretch>
        </p:blipFill>
        <p:spPr>
          <a:xfrm>
            <a:off x="4718364" y="3723878"/>
            <a:ext cx="4235072" cy="1235469"/>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733122C9-A0B9-462F-8757-0847AD287B63}" type="slidenum">
              <a:rPr lang="fr-FR" smtClean="0"/>
              <a:pPr/>
              <a:t>10</a:t>
            </a:fld>
            <a:endParaRPr lang="fr-FR" dirty="0"/>
          </a:p>
        </p:txBody>
      </p:sp>
      <p:pic>
        <p:nvPicPr>
          <p:cNvPr id="8" name="Image 7"/>
          <p:cNvPicPr>
            <a:picLocks noChangeAspect="1"/>
          </p:cNvPicPr>
          <p:nvPr>
            <p:custDataLst>
              <p:tags r:id="rId2"/>
            </p:custDataLst>
          </p:nvPr>
        </p:nvPicPr>
        <p:blipFill>
          <a:blip r:embed="rId6"/>
          <a:stretch>
            <a:fillRect/>
          </a:stretch>
        </p:blipFill>
        <p:spPr>
          <a:xfrm>
            <a:off x="2123728" y="339502"/>
            <a:ext cx="4608512" cy="4381461"/>
          </a:xfrm>
          <a:prstGeom prst="rect">
            <a:avLst/>
          </a:prstGeom>
        </p:spPr>
      </p:pic>
      <p:sp>
        <p:nvSpPr>
          <p:cNvPr id="5" name="Espace réservé de la date 1"/>
          <p:cNvSpPr>
            <a:spLocks noGrp="1"/>
          </p:cNvSpPr>
          <p:nvPr>
            <p:ph type="dt" sz="half" idx="10"/>
            <p:custDataLst>
              <p:tags r:id="rId3"/>
            </p:custDataLst>
          </p:nvPr>
        </p:nvSpPr>
        <p:spPr>
          <a:xfrm>
            <a:off x="7614000" y="4783500"/>
            <a:ext cx="1170000" cy="360000"/>
          </a:xfrm>
        </p:spPr>
        <p:txBody>
          <a:bodyPr/>
          <a:lstStyle/>
          <a:p>
            <a:pPr algn="r"/>
            <a:r>
              <a:rPr lang="fr-FR" cap="all" dirty="0"/>
              <a:t>Septembre 2025</a:t>
            </a:r>
          </a:p>
        </p:txBody>
      </p:sp>
      <p:sp>
        <p:nvSpPr>
          <p:cNvPr id="6" name="Espace réservé du pied de page 7">
            <a:extLst>
              <a:ext uri="{FF2B5EF4-FFF2-40B4-BE49-F238E27FC236}">
                <a16:creationId xmlns:a16="http://schemas.microsoft.com/office/drawing/2014/main" id="{BDE779DC-45CB-4845-BD44-2D59AFC2D00D}"/>
              </a:ext>
            </a:extLst>
          </p:cNvPr>
          <p:cNvSpPr>
            <a:spLocks noGrp="1"/>
          </p:cNvSpPr>
          <p:nvPr>
            <p:ph type="ftr" sz="quarter" idx="11"/>
            <p:custDataLst>
              <p:tags r:id="rId4"/>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3971953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B5C0446-65F1-435A-974B-71AF04700F3F}"/>
              </a:ext>
            </a:extLst>
          </p:cNvPr>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a:extLst>
              <a:ext uri="{FF2B5EF4-FFF2-40B4-BE49-F238E27FC236}">
                <a16:creationId xmlns:a16="http://schemas.microsoft.com/office/drawing/2014/main" id="{6B7D0234-E609-4205-B74C-14BDC0813B68}"/>
              </a:ext>
            </a:extLst>
          </p:cNvPr>
          <p:cNvSpPr>
            <a:spLocks noGrp="1"/>
          </p:cNvSpPr>
          <p:nvPr>
            <p:ph type="sldNum" sz="quarter" idx="12"/>
            <p:custDataLst>
              <p:tags r:id="rId2"/>
            </p:custDataLst>
          </p:nvPr>
        </p:nvSpPr>
        <p:spPr/>
        <p:txBody>
          <a:bodyPr/>
          <a:lstStyle/>
          <a:p>
            <a:fld id="{733122C9-A0B9-462F-8757-0847AD287B63}" type="slidenum">
              <a:rPr lang="fr-FR" smtClean="0"/>
              <a:pPr/>
              <a:t>11</a:t>
            </a:fld>
            <a:endParaRPr lang="fr-FR" dirty="0"/>
          </a:p>
        </p:txBody>
      </p:sp>
      <p:sp>
        <p:nvSpPr>
          <p:cNvPr id="7" name="Titre 6">
            <a:extLst>
              <a:ext uri="{FF2B5EF4-FFF2-40B4-BE49-F238E27FC236}">
                <a16:creationId xmlns:a16="http://schemas.microsoft.com/office/drawing/2014/main" id="{A9E8D658-749B-4E06-838A-28DCB7AA73CF}"/>
              </a:ext>
            </a:extLst>
          </p:cNvPr>
          <p:cNvSpPr>
            <a:spLocks noGrp="1"/>
          </p:cNvSpPr>
          <p:nvPr>
            <p:ph type="title"/>
            <p:custDataLst>
              <p:tags r:id="rId3"/>
            </p:custDataLst>
          </p:nvPr>
        </p:nvSpPr>
        <p:spPr>
          <a:xfrm>
            <a:off x="359999" y="1059582"/>
            <a:ext cx="8424000" cy="432048"/>
          </a:xfrm>
        </p:spPr>
        <p:txBody>
          <a:bodyPr/>
          <a:lstStyle/>
          <a:p>
            <a:r>
              <a:rPr lang="fr-FR" sz="2400" dirty="0"/>
              <a:t>Sentiment de réussite et confiance dans la performance</a:t>
            </a:r>
          </a:p>
        </p:txBody>
      </p:sp>
      <p:pic>
        <p:nvPicPr>
          <p:cNvPr id="11" name="Image 10">
            <a:extLst>
              <a:ext uri="{FF2B5EF4-FFF2-40B4-BE49-F238E27FC236}">
                <a16:creationId xmlns:a16="http://schemas.microsoft.com/office/drawing/2014/main" id="{E1D0F153-C254-4A56-A568-04C47ACAB236}"/>
              </a:ext>
            </a:extLst>
          </p:cNvPr>
          <p:cNvPicPr>
            <a:picLocks noChangeAspect="1"/>
          </p:cNvPicPr>
          <p:nvPr>
            <p:custDataLst>
              <p:tags r:id="rId4"/>
            </p:custDataLst>
          </p:nvPr>
        </p:nvPicPr>
        <p:blipFill rotWithShape="1">
          <a:blip r:embed="rId9"/>
          <a:srcRect b="45306"/>
          <a:stretch/>
        </p:blipFill>
        <p:spPr>
          <a:xfrm>
            <a:off x="359999" y="1707654"/>
            <a:ext cx="3289795" cy="2520280"/>
          </a:xfrm>
          <a:prstGeom prst="rect">
            <a:avLst/>
          </a:prstGeom>
        </p:spPr>
      </p:pic>
      <p:pic>
        <p:nvPicPr>
          <p:cNvPr id="12" name="Image 11">
            <a:extLst>
              <a:ext uri="{FF2B5EF4-FFF2-40B4-BE49-F238E27FC236}">
                <a16:creationId xmlns:a16="http://schemas.microsoft.com/office/drawing/2014/main" id="{97533B49-7E76-4A30-8E64-67357104378D}"/>
              </a:ext>
            </a:extLst>
          </p:cNvPr>
          <p:cNvPicPr>
            <a:picLocks noChangeAspect="1"/>
          </p:cNvPicPr>
          <p:nvPr>
            <p:custDataLst>
              <p:tags r:id="rId5"/>
            </p:custDataLst>
          </p:nvPr>
        </p:nvPicPr>
        <p:blipFill rotWithShape="1">
          <a:blip r:embed="rId9"/>
          <a:srcRect t="52975"/>
          <a:stretch/>
        </p:blipFill>
        <p:spPr>
          <a:xfrm>
            <a:off x="3779912" y="1837431"/>
            <a:ext cx="3738613" cy="2462511"/>
          </a:xfrm>
          <a:prstGeom prst="rect">
            <a:avLst/>
          </a:prstGeom>
        </p:spPr>
      </p:pic>
      <p:sp>
        <p:nvSpPr>
          <p:cNvPr id="8" name="ZoneTexte 7">
            <a:extLst>
              <a:ext uri="{FF2B5EF4-FFF2-40B4-BE49-F238E27FC236}">
                <a16:creationId xmlns:a16="http://schemas.microsoft.com/office/drawing/2014/main" id="{231C1E30-A9CF-48AE-A9BC-261D3F0D7814}"/>
              </a:ext>
            </a:extLst>
          </p:cNvPr>
          <p:cNvSpPr txBox="1"/>
          <p:nvPr>
            <p:custDataLst>
              <p:tags r:id="rId6"/>
            </p:custDataLst>
          </p:nvPr>
        </p:nvSpPr>
        <p:spPr>
          <a:xfrm>
            <a:off x="5004048" y="4330007"/>
            <a:ext cx="3888432" cy="369332"/>
          </a:xfrm>
          <a:prstGeom prst="rect">
            <a:avLst/>
          </a:prstGeom>
          <a:noFill/>
        </p:spPr>
        <p:txBody>
          <a:bodyPr wrap="square" rtlCol="0">
            <a:spAutoFit/>
          </a:bodyPr>
          <a:lstStyle/>
          <a:p>
            <a:r>
              <a:rPr lang="fr-FR" sz="900" b="1" u="sng" dirty="0">
                <a:solidFill>
                  <a:schemeClr val="tx2">
                    <a:lumMod val="50000"/>
                  </a:schemeClr>
                </a:solidFill>
              </a:rPr>
              <a:t>Source</a:t>
            </a:r>
            <a:r>
              <a:rPr lang="fr-FR" sz="900" b="1" dirty="0">
                <a:solidFill>
                  <a:schemeClr val="tx2">
                    <a:lumMod val="50000"/>
                  </a:schemeClr>
                </a:solidFill>
              </a:rPr>
              <a:t> : Données DEPP Filles et garçons sur le chemin de l’égalité</a:t>
            </a:r>
          </a:p>
          <a:p>
            <a:r>
              <a:rPr lang="fr-FR" sz="900" b="1" i="1" dirty="0">
                <a:solidFill>
                  <a:schemeClr val="tx2">
                    <a:lumMod val="50000"/>
                  </a:schemeClr>
                </a:solidFill>
              </a:rPr>
              <a:t>De l’école à l’enseignement supérieur - 2025</a:t>
            </a:r>
            <a:endParaRPr lang="fr-FR" sz="900" i="1" dirty="0">
              <a:solidFill>
                <a:schemeClr val="tx2">
                  <a:lumMod val="50000"/>
                </a:schemeClr>
              </a:solidFill>
            </a:endParaRPr>
          </a:p>
        </p:txBody>
      </p:sp>
      <p:sp>
        <p:nvSpPr>
          <p:cNvPr id="9" name="Espace réservé du pied de page 7">
            <a:extLst>
              <a:ext uri="{FF2B5EF4-FFF2-40B4-BE49-F238E27FC236}">
                <a16:creationId xmlns:a16="http://schemas.microsoft.com/office/drawing/2014/main" id="{DD41F61E-6A33-4F83-A7BB-5160619B248D}"/>
              </a:ext>
            </a:extLst>
          </p:cNvPr>
          <p:cNvSpPr>
            <a:spLocks noGrp="1"/>
          </p:cNvSpPr>
          <p:nvPr>
            <p:ph type="ftr" sz="quarter" idx="11"/>
            <p:custDataLst>
              <p:tags r:id="rId7"/>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647195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0B367F5-A938-4041-A0EF-1E239A28F740}"/>
              </a:ext>
            </a:extLst>
          </p:cNvPr>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a:extLst>
              <a:ext uri="{FF2B5EF4-FFF2-40B4-BE49-F238E27FC236}">
                <a16:creationId xmlns:a16="http://schemas.microsoft.com/office/drawing/2014/main" id="{E1375199-D65C-4CDC-AE72-A0647E90B3A2}"/>
              </a:ext>
            </a:extLst>
          </p:cNvPr>
          <p:cNvSpPr>
            <a:spLocks noGrp="1"/>
          </p:cNvSpPr>
          <p:nvPr>
            <p:ph type="sldNum" sz="quarter" idx="12"/>
            <p:custDataLst>
              <p:tags r:id="rId2"/>
            </p:custDataLst>
          </p:nvPr>
        </p:nvSpPr>
        <p:spPr/>
        <p:txBody>
          <a:bodyPr/>
          <a:lstStyle/>
          <a:p>
            <a:fld id="{733122C9-A0B9-462F-8757-0847AD287B63}" type="slidenum">
              <a:rPr lang="fr-FR" smtClean="0"/>
              <a:pPr/>
              <a:t>12</a:t>
            </a:fld>
            <a:endParaRPr lang="fr-FR" dirty="0"/>
          </a:p>
        </p:txBody>
      </p:sp>
      <p:sp>
        <p:nvSpPr>
          <p:cNvPr id="7" name="Titre 6">
            <a:extLst>
              <a:ext uri="{FF2B5EF4-FFF2-40B4-BE49-F238E27FC236}">
                <a16:creationId xmlns:a16="http://schemas.microsoft.com/office/drawing/2014/main" id="{BCECDC2E-3130-4566-B3DE-9286FA4F2525}"/>
              </a:ext>
            </a:extLst>
          </p:cNvPr>
          <p:cNvSpPr>
            <a:spLocks noGrp="1"/>
          </p:cNvSpPr>
          <p:nvPr>
            <p:ph type="title"/>
            <p:custDataLst>
              <p:tags r:id="rId3"/>
            </p:custDataLst>
          </p:nvPr>
        </p:nvSpPr>
        <p:spPr>
          <a:xfrm>
            <a:off x="1331640" y="195072"/>
            <a:ext cx="7779390" cy="554910"/>
          </a:xfrm>
        </p:spPr>
        <p:txBody>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Une </a:t>
            </a:r>
            <a:r>
              <a:rPr lang="fr-FR" sz="1800" dirty="0">
                <a:effectLst/>
                <a:latin typeface="Calibri" panose="020F0502020204030204" pitchFamily="34" charset="0"/>
                <a:ea typeface="Calibri" panose="020F0502020204030204" pitchFamily="34" charset="0"/>
              </a:rPr>
              <a:t>répartition sexuée des filières qui tend à diminuer et les aspirations professionnelles les plus courantes qui restent fortement marquées par le genre</a:t>
            </a:r>
            <a:br>
              <a:rPr lang="fr-FR" sz="1800" dirty="0">
                <a:effectLst/>
                <a:latin typeface="Calibri" panose="020F0502020204030204" pitchFamily="34" charset="0"/>
                <a:ea typeface="Calibri" panose="020F0502020204030204" pitchFamily="34" charset="0"/>
              </a:rPr>
            </a:br>
            <a:br>
              <a:rPr lang="fr-FR" sz="1600" b="1" dirty="0"/>
            </a:br>
            <a:endParaRPr lang="fr-FR" sz="1600" dirty="0">
              <a:latin typeface="Marianne" panose="02000000000000000000" pitchFamily="2" charset="0"/>
            </a:endParaRPr>
          </a:p>
        </p:txBody>
      </p:sp>
      <p:sp>
        <p:nvSpPr>
          <p:cNvPr id="8" name="ZoneTexte 7">
            <a:extLst>
              <a:ext uri="{FF2B5EF4-FFF2-40B4-BE49-F238E27FC236}">
                <a16:creationId xmlns:a16="http://schemas.microsoft.com/office/drawing/2014/main" id="{231C1E30-A9CF-48AE-A9BC-261D3F0D7814}"/>
              </a:ext>
            </a:extLst>
          </p:cNvPr>
          <p:cNvSpPr txBox="1"/>
          <p:nvPr>
            <p:custDataLst>
              <p:tags r:id="rId4"/>
            </p:custDataLst>
          </p:nvPr>
        </p:nvSpPr>
        <p:spPr>
          <a:xfrm>
            <a:off x="4716017" y="4338083"/>
            <a:ext cx="4132137" cy="338554"/>
          </a:xfrm>
          <a:prstGeom prst="rect">
            <a:avLst/>
          </a:prstGeom>
          <a:noFill/>
        </p:spPr>
        <p:txBody>
          <a:bodyPr wrap="square" rtlCol="0">
            <a:spAutoFit/>
          </a:bodyPr>
          <a:lstStyle/>
          <a:p>
            <a:pPr algn="just"/>
            <a:r>
              <a:rPr lang="fr-FR" sz="800" b="1" u="sng" dirty="0">
                <a:solidFill>
                  <a:schemeClr val="tx2">
                    <a:lumMod val="50000"/>
                  </a:schemeClr>
                </a:solidFill>
              </a:rPr>
              <a:t>Source</a:t>
            </a:r>
            <a:r>
              <a:rPr lang="fr-FR" sz="800" b="1" dirty="0">
                <a:solidFill>
                  <a:schemeClr val="tx2">
                    <a:lumMod val="50000"/>
                  </a:schemeClr>
                </a:solidFill>
              </a:rPr>
              <a:t> : Rapport public de la Cour des comptes, </a:t>
            </a:r>
            <a:r>
              <a:rPr lang="fr-FR" sz="800" b="1" u="sng" dirty="0">
                <a:solidFill>
                  <a:schemeClr val="tx2">
                    <a:lumMod val="50000"/>
                  </a:schemeClr>
                </a:solidFill>
              </a:rPr>
              <a:t>Les inégalités entre les femmes et les hommes, de l’école au marché du travail</a:t>
            </a:r>
            <a:r>
              <a:rPr lang="fr-FR" sz="800" b="1" dirty="0">
                <a:solidFill>
                  <a:schemeClr val="tx2">
                    <a:lumMod val="50000"/>
                  </a:schemeClr>
                </a:solidFill>
              </a:rPr>
              <a:t>, p.112, janvier 2025</a:t>
            </a:r>
            <a:endParaRPr lang="fr-FR" sz="800" i="1" dirty="0">
              <a:solidFill>
                <a:schemeClr val="tx2">
                  <a:lumMod val="50000"/>
                </a:schemeClr>
              </a:solidFill>
            </a:endParaRPr>
          </a:p>
        </p:txBody>
      </p:sp>
      <p:pic>
        <p:nvPicPr>
          <p:cNvPr id="12" name="Image 11"/>
          <p:cNvPicPr>
            <a:picLocks noChangeAspect="1"/>
          </p:cNvPicPr>
          <p:nvPr>
            <p:custDataLst>
              <p:tags r:id="rId5"/>
            </p:custDataLst>
          </p:nvPr>
        </p:nvPicPr>
        <p:blipFill>
          <a:blip r:embed="rId12"/>
          <a:stretch>
            <a:fillRect/>
          </a:stretch>
        </p:blipFill>
        <p:spPr>
          <a:xfrm>
            <a:off x="4744206" y="1108998"/>
            <a:ext cx="4132138" cy="3284520"/>
          </a:xfrm>
          <a:prstGeom prst="rect">
            <a:avLst/>
          </a:prstGeom>
          <a:ln>
            <a:noFill/>
          </a:ln>
        </p:spPr>
      </p:pic>
      <p:sp>
        <p:nvSpPr>
          <p:cNvPr id="13" name="ZoneTexte 12"/>
          <p:cNvSpPr txBox="1"/>
          <p:nvPr>
            <p:custDataLst>
              <p:tags r:id="rId6"/>
            </p:custDataLst>
          </p:nvPr>
        </p:nvSpPr>
        <p:spPr>
          <a:xfrm>
            <a:off x="6255866" y="825879"/>
            <a:ext cx="2592288" cy="369332"/>
          </a:xfrm>
          <a:prstGeom prst="rect">
            <a:avLst/>
          </a:prstGeom>
          <a:noFill/>
        </p:spPr>
        <p:txBody>
          <a:bodyPr wrap="square" rtlCol="0">
            <a:spAutoFit/>
          </a:bodyPr>
          <a:lstStyle/>
          <a:p>
            <a:pPr algn="just"/>
            <a:r>
              <a:rPr lang="fr-FR" sz="900" b="1" dirty="0"/>
              <a:t>Les souhaits de devenir professionnels les plus populaires en France en % (Pisa 2018)</a:t>
            </a:r>
          </a:p>
        </p:txBody>
      </p:sp>
      <p:pic>
        <p:nvPicPr>
          <p:cNvPr id="17" name="Image 16"/>
          <p:cNvPicPr>
            <a:picLocks noChangeAspect="1"/>
          </p:cNvPicPr>
          <p:nvPr>
            <p:custDataLst>
              <p:tags r:id="rId7"/>
            </p:custDataLst>
          </p:nvPr>
        </p:nvPicPr>
        <p:blipFill>
          <a:blip r:embed="rId13"/>
          <a:stretch>
            <a:fillRect/>
          </a:stretch>
        </p:blipFill>
        <p:spPr>
          <a:xfrm>
            <a:off x="360000" y="1174694"/>
            <a:ext cx="3995976" cy="3170610"/>
          </a:xfrm>
          <a:prstGeom prst="rect">
            <a:avLst/>
          </a:prstGeom>
          <a:ln w="12700">
            <a:solidFill>
              <a:schemeClr val="bg1">
                <a:lumMod val="50000"/>
              </a:schemeClr>
            </a:solidFill>
          </a:ln>
        </p:spPr>
      </p:pic>
      <p:sp>
        <p:nvSpPr>
          <p:cNvPr id="18" name="ZoneTexte 17">
            <a:extLst>
              <a:ext uri="{FF2B5EF4-FFF2-40B4-BE49-F238E27FC236}">
                <a16:creationId xmlns:a16="http://schemas.microsoft.com/office/drawing/2014/main" id="{231C1E30-A9CF-48AE-A9BC-261D3F0D7814}"/>
              </a:ext>
            </a:extLst>
          </p:cNvPr>
          <p:cNvSpPr txBox="1"/>
          <p:nvPr>
            <p:custDataLst>
              <p:tags r:id="rId8"/>
            </p:custDataLst>
          </p:nvPr>
        </p:nvSpPr>
        <p:spPr>
          <a:xfrm>
            <a:off x="284809" y="4338083"/>
            <a:ext cx="4115214" cy="461665"/>
          </a:xfrm>
          <a:prstGeom prst="rect">
            <a:avLst/>
          </a:prstGeom>
          <a:noFill/>
        </p:spPr>
        <p:txBody>
          <a:bodyPr wrap="square" rtlCol="0">
            <a:spAutoFit/>
          </a:bodyPr>
          <a:lstStyle/>
          <a:p>
            <a:pPr algn="just"/>
            <a:r>
              <a:rPr lang="fr-FR" sz="800" b="1" u="sng" dirty="0">
                <a:solidFill>
                  <a:schemeClr val="tx2">
                    <a:lumMod val="50000"/>
                  </a:schemeClr>
                </a:solidFill>
              </a:rPr>
              <a:t>Source</a:t>
            </a:r>
            <a:r>
              <a:rPr lang="fr-FR" sz="800" b="1" dirty="0">
                <a:solidFill>
                  <a:schemeClr val="tx2">
                    <a:lumMod val="50000"/>
                  </a:schemeClr>
                </a:solidFill>
              </a:rPr>
              <a:t> : Rapport du Haut-commissariat au Plan, France Stratégie, </a:t>
            </a:r>
            <a:r>
              <a:rPr lang="fr-FR" sz="800" b="1" u="sng" dirty="0">
                <a:solidFill>
                  <a:schemeClr val="tx2">
                    <a:lumMod val="50000"/>
                  </a:schemeClr>
                </a:solidFill>
              </a:rPr>
              <a:t>Lutter contre les stéréotypes filles-garçons, quel bilan de la décennie, quelles priorités d’ici à 2030?</a:t>
            </a:r>
            <a:r>
              <a:rPr lang="fr-FR" sz="800" b="1" dirty="0">
                <a:solidFill>
                  <a:schemeClr val="tx2">
                    <a:lumMod val="50000"/>
                  </a:schemeClr>
                </a:solidFill>
              </a:rPr>
              <a:t>, p.149, mai 2025</a:t>
            </a:r>
            <a:endParaRPr lang="fr-FR" sz="800" i="1" dirty="0">
              <a:solidFill>
                <a:schemeClr val="tx2">
                  <a:lumMod val="50000"/>
                </a:schemeClr>
              </a:solidFill>
            </a:endParaRPr>
          </a:p>
        </p:txBody>
      </p:sp>
      <p:sp>
        <p:nvSpPr>
          <p:cNvPr id="19" name="ZoneTexte 18"/>
          <p:cNvSpPr txBox="1"/>
          <p:nvPr>
            <p:custDataLst>
              <p:tags r:id="rId9"/>
            </p:custDataLst>
          </p:nvPr>
        </p:nvSpPr>
        <p:spPr>
          <a:xfrm>
            <a:off x="971600" y="827859"/>
            <a:ext cx="3459567" cy="369332"/>
          </a:xfrm>
          <a:prstGeom prst="rect">
            <a:avLst/>
          </a:prstGeom>
          <a:noFill/>
        </p:spPr>
        <p:txBody>
          <a:bodyPr wrap="square" rtlCol="0">
            <a:spAutoFit/>
          </a:bodyPr>
          <a:lstStyle/>
          <a:p>
            <a:pPr algn="r"/>
            <a:r>
              <a:rPr lang="fr-FR" sz="900" b="1" dirty="0"/>
              <a:t>La part des filles dans les filières technologiques (1ères et terminales) et professionnelles (CAP et bac), 2013-2023</a:t>
            </a:r>
          </a:p>
        </p:txBody>
      </p:sp>
      <p:sp>
        <p:nvSpPr>
          <p:cNvPr id="14" name="Espace réservé du pied de page 7">
            <a:extLst>
              <a:ext uri="{FF2B5EF4-FFF2-40B4-BE49-F238E27FC236}">
                <a16:creationId xmlns:a16="http://schemas.microsoft.com/office/drawing/2014/main" id="{37A9C566-59EC-4F29-BDED-BCF3EA6E00A2}"/>
              </a:ext>
            </a:extLst>
          </p:cNvPr>
          <p:cNvSpPr>
            <a:spLocks noGrp="1"/>
          </p:cNvSpPr>
          <p:nvPr>
            <p:ph type="ftr" sz="quarter" idx="11"/>
            <p:custDataLst>
              <p:tags r:id="rId10"/>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3108112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68F2265-F3F3-4478-BA56-691A720A0768}"/>
              </a:ext>
            </a:extLst>
          </p:cNvPr>
          <p:cNvSpPr>
            <a:spLocks noGrp="1"/>
          </p:cNvSpPr>
          <p:nvPr>
            <p:ph type="title"/>
            <p:custDataLst>
              <p:tags r:id="rId1"/>
            </p:custDataLst>
          </p:nvPr>
        </p:nvSpPr>
        <p:spPr>
          <a:xfrm>
            <a:off x="539552" y="981208"/>
            <a:ext cx="8496151" cy="539991"/>
          </a:xfrm>
        </p:spPr>
        <p:txBody>
          <a:bodyPr>
            <a:noAutofit/>
          </a:bodyPr>
          <a:lstStyle/>
          <a:p>
            <a:r>
              <a:rPr lang="fr-FR" sz="2000" dirty="0">
                <a:solidFill>
                  <a:schemeClr val="tx1"/>
                </a:solidFill>
              </a:rPr>
              <a:t>La sous-représentation des femmes dans les filières STIM est un phénomène ancien </a:t>
            </a:r>
          </a:p>
        </p:txBody>
      </p:sp>
      <p:sp>
        <p:nvSpPr>
          <p:cNvPr id="5" name="Espace réservé du texte 4">
            <a:extLst>
              <a:ext uri="{FF2B5EF4-FFF2-40B4-BE49-F238E27FC236}">
                <a16:creationId xmlns:a16="http://schemas.microsoft.com/office/drawing/2014/main" id="{E2BBE34F-6DC7-4388-B9C4-341986422811}"/>
              </a:ext>
            </a:extLst>
          </p:cNvPr>
          <p:cNvSpPr>
            <a:spLocks noGrp="1"/>
          </p:cNvSpPr>
          <p:nvPr>
            <p:ph type="body" sz="quarter" idx="13"/>
            <p:custDataLst>
              <p:tags r:id="rId2"/>
            </p:custDataLst>
          </p:nvPr>
        </p:nvSpPr>
        <p:spPr>
          <a:xfrm>
            <a:off x="357381" y="1586178"/>
            <a:ext cx="8462768" cy="409507"/>
          </a:xfrm>
        </p:spPr>
        <p:txBody>
          <a:bodyPr/>
          <a:lstStyle/>
          <a:p>
            <a:pPr indent="0" algn="ctr"/>
            <a:r>
              <a:rPr lang="fr-FR" sz="1200" dirty="0">
                <a:solidFill>
                  <a:schemeClr val="tx1"/>
                </a:solidFill>
              </a:rPr>
              <a:t>Évolution de la part de femmes dans les formations de l’enseignement supérieur depuis 2006</a:t>
            </a:r>
          </a:p>
        </p:txBody>
      </p:sp>
      <p:sp>
        <p:nvSpPr>
          <p:cNvPr id="9" name="ZoneTexte 8">
            <a:extLst>
              <a:ext uri="{FF2B5EF4-FFF2-40B4-BE49-F238E27FC236}">
                <a16:creationId xmlns:a16="http://schemas.microsoft.com/office/drawing/2014/main" id="{AD369CBD-5875-41C1-A763-5095F69A3C4C}"/>
              </a:ext>
            </a:extLst>
          </p:cNvPr>
          <p:cNvSpPr txBox="1"/>
          <p:nvPr>
            <p:custDataLst>
              <p:tags r:id="rId3"/>
            </p:custDataLst>
          </p:nvPr>
        </p:nvSpPr>
        <p:spPr>
          <a:xfrm>
            <a:off x="292245" y="4557357"/>
            <a:ext cx="4355976" cy="230832"/>
          </a:xfrm>
          <a:prstGeom prst="rect">
            <a:avLst/>
          </a:prstGeom>
          <a:noFill/>
        </p:spPr>
        <p:txBody>
          <a:bodyPr wrap="square" rtlCol="0">
            <a:spAutoFit/>
          </a:bodyPr>
          <a:lstStyle/>
          <a:p>
            <a:r>
              <a:rPr lang="fr-FR" sz="900" b="1" u="sng" dirty="0">
                <a:solidFill>
                  <a:schemeClr val="tx2">
                    <a:lumMod val="50000"/>
                  </a:schemeClr>
                </a:solidFill>
              </a:rPr>
              <a:t>Source</a:t>
            </a:r>
            <a:r>
              <a:rPr lang="fr-FR" sz="900" b="1" dirty="0">
                <a:solidFill>
                  <a:schemeClr val="tx2">
                    <a:lumMod val="50000"/>
                  </a:schemeClr>
                </a:solidFill>
              </a:rPr>
              <a:t> : Mission IGESR – IGF à partir des données RERS-DEPP.</a:t>
            </a:r>
          </a:p>
        </p:txBody>
      </p:sp>
      <p:graphicFrame>
        <p:nvGraphicFramePr>
          <p:cNvPr id="7" name="Graphique 6">
            <a:extLst>
              <a:ext uri="{FF2B5EF4-FFF2-40B4-BE49-F238E27FC236}">
                <a16:creationId xmlns:a16="http://schemas.microsoft.com/office/drawing/2014/main" id="{D846BFD6-45F9-486E-B1A3-35C8357103C8}"/>
              </a:ext>
            </a:extLst>
          </p:cNvPr>
          <p:cNvGraphicFramePr/>
          <p:nvPr>
            <p:custDataLst>
              <p:tags r:id="rId4"/>
            </p:custDataLst>
          </p:nvPr>
        </p:nvGraphicFramePr>
        <p:xfrm>
          <a:off x="323999" y="1995685"/>
          <a:ext cx="8496150" cy="2465013"/>
        </p:xfrm>
        <a:graphic>
          <a:graphicData uri="http://schemas.openxmlformats.org/drawingml/2006/chart">
            <c:chart xmlns:c="http://schemas.openxmlformats.org/drawingml/2006/chart" xmlns:r="http://schemas.openxmlformats.org/officeDocument/2006/relationships" r:id="rId8"/>
          </a:graphicData>
        </a:graphic>
      </p:graphicFrame>
      <p:sp>
        <p:nvSpPr>
          <p:cNvPr id="15" name="Espace réservé de la date 1">
            <a:extLst>
              <a:ext uri="{FF2B5EF4-FFF2-40B4-BE49-F238E27FC236}">
                <a16:creationId xmlns:a16="http://schemas.microsoft.com/office/drawing/2014/main" id="{3B5C0446-65F1-435A-974B-71AF04700F3F}"/>
              </a:ext>
            </a:extLst>
          </p:cNvPr>
          <p:cNvSpPr txBox="1">
            <a:spLocks/>
          </p:cNvSpPr>
          <p:nvPr>
            <p:custDataLst>
              <p:tags r:id="rId5"/>
            </p:custDataLst>
          </p:nvPr>
        </p:nvSpPr>
        <p:spPr>
          <a:xfrm>
            <a:off x="7722480" y="4870205"/>
            <a:ext cx="1170000" cy="36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750" b="1" cap="all" dirty="0"/>
              <a:t>Septembre 2025</a:t>
            </a:r>
          </a:p>
        </p:txBody>
      </p:sp>
      <p:sp>
        <p:nvSpPr>
          <p:cNvPr id="16" name="Espace réservé du numéro de diapositive 3">
            <a:extLst>
              <a:ext uri="{FF2B5EF4-FFF2-40B4-BE49-F238E27FC236}">
                <a16:creationId xmlns:a16="http://schemas.microsoft.com/office/drawing/2014/main" id="{6B7D0234-E609-4205-B74C-14BDC0813B68}"/>
              </a:ext>
            </a:extLst>
          </p:cNvPr>
          <p:cNvSpPr>
            <a:spLocks noGrp="1"/>
          </p:cNvSpPr>
          <p:nvPr>
            <p:ph type="sldNum" sz="quarter" idx="12"/>
            <p:custDataLst>
              <p:tags r:id="rId6"/>
            </p:custDataLst>
          </p:nvPr>
        </p:nvSpPr>
        <p:spPr>
          <a:xfrm>
            <a:off x="6264000" y="4783500"/>
            <a:ext cx="1350000" cy="360000"/>
          </a:xfrm>
        </p:spPr>
        <p:txBody>
          <a:bodyPr/>
          <a:lstStyle/>
          <a:p>
            <a:fld id="{733122C9-A0B9-462F-8757-0847AD287B63}" type="slidenum">
              <a:rPr lang="fr-FR" smtClean="0"/>
              <a:pPr/>
              <a:t>13</a:t>
            </a:fld>
            <a:endParaRPr lang="fr-FR" dirty="0"/>
          </a:p>
        </p:txBody>
      </p:sp>
    </p:spTree>
    <p:extLst>
      <p:ext uri="{BB962C8B-B14F-4D97-AF65-F5344CB8AC3E}">
        <p14:creationId xmlns:p14="http://schemas.microsoft.com/office/powerpoint/2010/main" val="3381523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65119E0-0D70-465B-9291-65E6EFC2AB18}"/>
              </a:ext>
            </a:extLst>
          </p:cNvPr>
          <p:cNvSpPr>
            <a:spLocks noGrp="1"/>
          </p:cNvSpPr>
          <p:nvPr>
            <p:ph type="sldNum" sz="quarter" idx="12"/>
            <p:custDataLst>
              <p:tags r:id="rId1"/>
            </p:custDataLst>
          </p:nvPr>
        </p:nvSpPr>
        <p:spPr>
          <a:xfrm>
            <a:off x="6308871" y="4843628"/>
            <a:ext cx="1350000" cy="180975"/>
          </a:xfrm>
        </p:spPr>
        <p:txBody>
          <a:bodyPr/>
          <a:lstStyle/>
          <a:p>
            <a:fld id="{733122C9-A0B9-462F-8757-0847AD287B63}" type="slidenum">
              <a:rPr lang="fr-FR" cap="all"/>
              <a:pPr/>
              <a:t>14</a:t>
            </a:fld>
            <a:endParaRPr lang="fr-FR" cap="all" dirty="0"/>
          </a:p>
        </p:txBody>
      </p:sp>
      <p:sp>
        <p:nvSpPr>
          <p:cNvPr id="3" name="Titre 2">
            <a:extLst>
              <a:ext uri="{FF2B5EF4-FFF2-40B4-BE49-F238E27FC236}">
                <a16:creationId xmlns:a16="http://schemas.microsoft.com/office/drawing/2014/main" id="{31AE5762-FE12-43E2-ABA0-5F97D50D7CD6}"/>
              </a:ext>
            </a:extLst>
          </p:cNvPr>
          <p:cNvSpPr>
            <a:spLocks noGrp="1"/>
          </p:cNvSpPr>
          <p:nvPr>
            <p:ph type="title"/>
            <p:custDataLst>
              <p:tags r:id="rId2"/>
            </p:custDataLst>
          </p:nvPr>
        </p:nvSpPr>
        <p:spPr>
          <a:xfrm>
            <a:off x="1619672" y="262713"/>
            <a:ext cx="8496151" cy="539991"/>
          </a:xfrm>
        </p:spPr>
        <p:txBody>
          <a:bodyPr>
            <a:normAutofit/>
          </a:bodyPr>
          <a:lstStyle/>
          <a:p>
            <a:r>
              <a:rPr lang="fr-FR" sz="2000" dirty="0">
                <a:solidFill>
                  <a:schemeClr val="tx1"/>
                </a:solidFill>
              </a:rPr>
              <a:t>« Les garçons sont brillants, les filles sont travailleuses »</a:t>
            </a:r>
          </a:p>
        </p:txBody>
      </p:sp>
      <p:sp>
        <p:nvSpPr>
          <p:cNvPr id="5" name="Espace réservé du texte 4">
            <a:extLst>
              <a:ext uri="{FF2B5EF4-FFF2-40B4-BE49-F238E27FC236}">
                <a16:creationId xmlns:a16="http://schemas.microsoft.com/office/drawing/2014/main" id="{DC0F5243-DF25-427B-90A5-C8ACBF740F03}"/>
              </a:ext>
            </a:extLst>
          </p:cNvPr>
          <p:cNvSpPr>
            <a:spLocks noGrp="1"/>
          </p:cNvSpPr>
          <p:nvPr>
            <p:ph type="body" sz="quarter" idx="13"/>
            <p:custDataLst>
              <p:tags r:id="rId3"/>
            </p:custDataLst>
          </p:nvPr>
        </p:nvSpPr>
        <p:spPr>
          <a:xfrm>
            <a:off x="1558028" y="559753"/>
            <a:ext cx="8496150" cy="242951"/>
          </a:xfrm>
        </p:spPr>
        <p:txBody>
          <a:bodyPr/>
          <a:lstStyle/>
          <a:p>
            <a:r>
              <a:rPr lang="fr-FR" dirty="0"/>
              <a:t>Un exemple de stéréotypes observés dans les appréciations des bulletins</a:t>
            </a:r>
          </a:p>
        </p:txBody>
      </p:sp>
      <p:pic>
        <p:nvPicPr>
          <p:cNvPr id="6" name="Image 5">
            <a:extLst>
              <a:ext uri="{FF2B5EF4-FFF2-40B4-BE49-F238E27FC236}">
                <a16:creationId xmlns:a16="http://schemas.microsoft.com/office/drawing/2014/main" id="{480CDA75-AC6B-4CCC-BEB4-AA79AFCB053A}"/>
              </a:ext>
            </a:extLst>
          </p:cNvPr>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971600" y="915566"/>
            <a:ext cx="6241877" cy="3776459"/>
          </a:xfrm>
          <a:prstGeom prst="rect">
            <a:avLst/>
          </a:prstGeom>
          <a:noFill/>
          <a:ln>
            <a:noFill/>
          </a:ln>
        </p:spPr>
      </p:pic>
      <p:sp>
        <p:nvSpPr>
          <p:cNvPr id="8" name="ZoneTexte 7">
            <a:extLst>
              <a:ext uri="{FF2B5EF4-FFF2-40B4-BE49-F238E27FC236}">
                <a16:creationId xmlns:a16="http://schemas.microsoft.com/office/drawing/2014/main" id="{20E69EDC-2543-4988-A31F-CC180452AD28}"/>
              </a:ext>
            </a:extLst>
          </p:cNvPr>
          <p:cNvSpPr txBox="1"/>
          <p:nvPr>
            <p:custDataLst>
              <p:tags r:id="rId5"/>
            </p:custDataLst>
          </p:nvPr>
        </p:nvSpPr>
        <p:spPr>
          <a:xfrm>
            <a:off x="5004048" y="4434666"/>
            <a:ext cx="3959647" cy="369332"/>
          </a:xfrm>
          <a:prstGeom prst="rect">
            <a:avLst/>
          </a:prstGeom>
          <a:noFill/>
        </p:spPr>
        <p:txBody>
          <a:bodyPr wrap="square" rtlCol="0">
            <a:spAutoFit/>
          </a:bodyPr>
          <a:lstStyle/>
          <a:p>
            <a:pPr algn="r"/>
            <a:r>
              <a:rPr lang="fr-FR" sz="900" b="1" u="sng" dirty="0">
                <a:solidFill>
                  <a:schemeClr val="tx2">
                    <a:lumMod val="50000"/>
                  </a:schemeClr>
                </a:solidFill>
              </a:rPr>
              <a:t>Source</a:t>
            </a:r>
            <a:r>
              <a:rPr lang="fr-FR" sz="900" b="1" dirty="0">
                <a:solidFill>
                  <a:schemeClr val="tx2">
                    <a:lumMod val="50000"/>
                  </a:schemeClr>
                </a:solidFill>
              </a:rPr>
              <a:t> : </a:t>
            </a:r>
            <a:r>
              <a:rPr lang="fr-FR" sz="900" b="1" dirty="0">
                <a:solidFill>
                  <a:schemeClr val="tx2">
                    <a:lumMod val="50000"/>
                  </a:schemeClr>
                </a:solidFill>
                <a:effectLst/>
                <a:latin typeface="+mj-lt"/>
                <a:ea typeface="Times New Roman" panose="02020603050405020304" pitchFamily="18" charset="0"/>
                <a:cs typeface="Times New Roman" panose="02020603050405020304" pitchFamily="18" charset="0"/>
              </a:rPr>
              <a:t>Marion Monnet et Pauline </a:t>
            </a:r>
            <a:r>
              <a:rPr lang="fr-FR" sz="900" b="1" dirty="0" err="1">
                <a:solidFill>
                  <a:schemeClr val="tx2">
                    <a:lumMod val="50000"/>
                  </a:schemeClr>
                </a:solidFill>
                <a:effectLst/>
                <a:latin typeface="+mj-lt"/>
                <a:ea typeface="Times New Roman" panose="02020603050405020304" pitchFamily="18" charset="0"/>
                <a:cs typeface="Times New Roman" panose="02020603050405020304" pitchFamily="18" charset="0"/>
              </a:rPr>
              <a:t>Charousset</a:t>
            </a:r>
            <a:r>
              <a:rPr lang="fr-FR" sz="900" b="1" dirty="0">
                <a:solidFill>
                  <a:schemeClr val="tx2">
                    <a:lumMod val="50000"/>
                  </a:schemeClr>
                </a:solidFill>
                <a:effectLst/>
                <a:latin typeface="+mj-lt"/>
                <a:ea typeface="Times New Roman" panose="02020603050405020304" pitchFamily="18" charset="0"/>
                <a:cs typeface="Times New Roman" panose="02020603050405020304" pitchFamily="18" charset="0"/>
              </a:rPr>
              <a:t>. PSE </a:t>
            </a:r>
            <a:r>
              <a:rPr lang="fr-FR" sz="900" b="1" dirty="0" err="1">
                <a:solidFill>
                  <a:schemeClr val="tx2">
                    <a:lumMod val="50000"/>
                  </a:schemeClr>
                </a:solidFill>
                <a:effectLst/>
                <a:latin typeface="+mj-lt"/>
                <a:ea typeface="Times New Roman" panose="02020603050405020304" pitchFamily="18" charset="0"/>
                <a:cs typeface="Times New Roman" panose="02020603050405020304" pitchFamily="18" charset="0"/>
              </a:rPr>
              <a:t>working</a:t>
            </a:r>
            <a:r>
              <a:rPr lang="fr-FR" sz="900" b="1" dirty="0">
                <a:solidFill>
                  <a:schemeClr val="tx2">
                    <a:lumMod val="50000"/>
                  </a:schemeClr>
                </a:solidFill>
                <a:effectLst/>
                <a:latin typeface="+mj-lt"/>
                <a:ea typeface="Times New Roman" panose="02020603050405020304" pitchFamily="18" charset="0"/>
                <a:cs typeface="Times New Roman" panose="02020603050405020304" pitchFamily="18" charset="0"/>
              </a:rPr>
              <a:t> </a:t>
            </a:r>
            <a:r>
              <a:rPr lang="fr-FR" sz="900" b="1" dirty="0" err="1">
                <a:solidFill>
                  <a:schemeClr val="tx2">
                    <a:lumMod val="50000"/>
                  </a:schemeClr>
                </a:solidFill>
                <a:effectLst/>
                <a:latin typeface="+mj-lt"/>
                <a:ea typeface="Times New Roman" panose="02020603050405020304" pitchFamily="18" charset="0"/>
                <a:cs typeface="Times New Roman" panose="02020603050405020304" pitchFamily="18" charset="0"/>
              </a:rPr>
              <a:t>paper</a:t>
            </a:r>
            <a:r>
              <a:rPr lang="fr-FR" sz="900" b="1" dirty="0">
                <a:solidFill>
                  <a:schemeClr val="tx2">
                    <a:lumMod val="50000"/>
                  </a:schemeClr>
                </a:solidFill>
                <a:effectLst/>
                <a:latin typeface="+mj-lt"/>
                <a:ea typeface="Times New Roman" panose="02020603050405020304" pitchFamily="18" charset="0"/>
                <a:cs typeface="Times New Roman" panose="02020603050405020304" pitchFamily="18" charset="0"/>
              </a:rPr>
              <a:t>, n° 2022-19</a:t>
            </a:r>
            <a:r>
              <a:rPr lang="fr-FR" sz="900" b="1" dirty="0">
                <a:solidFill>
                  <a:schemeClr val="tx2">
                    <a:lumMod val="50000"/>
                  </a:schemeClr>
                </a:solidFill>
                <a:latin typeface="+mj-lt"/>
              </a:rPr>
              <a:t>.</a:t>
            </a:r>
          </a:p>
        </p:txBody>
      </p:sp>
      <p:sp>
        <p:nvSpPr>
          <p:cNvPr id="7" name="Espace réservé de la date 1">
            <a:extLst>
              <a:ext uri="{FF2B5EF4-FFF2-40B4-BE49-F238E27FC236}">
                <a16:creationId xmlns:a16="http://schemas.microsoft.com/office/drawing/2014/main" id="{90B367F5-A938-4041-A0EF-1E239A28F740}"/>
              </a:ext>
            </a:extLst>
          </p:cNvPr>
          <p:cNvSpPr txBox="1">
            <a:spLocks/>
          </p:cNvSpPr>
          <p:nvPr>
            <p:custDataLst>
              <p:tags r:id="rId6"/>
            </p:custDataLst>
          </p:nvPr>
        </p:nvSpPr>
        <p:spPr>
          <a:xfrm>
            <a:off x="7658871" y="4843628"/>
            <a:ext cx="1170000" cy="17639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750" b="1" cap="all" dirty="0"/>
              <a:t>Septembre 2025</a:t>
            </a:r>
          </a:p>
        </p:txBody>
      </p:sp>
      <p:sp>
        <p:nvSpPr>
          <p:cNvPr id="10" name="Espace réservé du pied de page 7">
            <a:extLst>
              <a:ext uri="{FF2B5EF4-FFF2-40B4-BE49-F238E27FC236}">
                <a16:creationId xmlns:a16="http://schemas.microsoft.com/office/drawing/2014/main" id="{CD1481C0-C5CA-4B86-A031-ADA062E932C7}"/>
              </a:ext>
            </a:extLst>
          </p:cNvPr>
          <p:cNvSpPr txBox="1">
            <a:spLocks/>
          </p:cNvSpPr>
          <p:nvPr>
            <p:custDataLst>
              <p:tags r:id="rId7"/>
            </p:custDataLst>
          </p:nvPr>
        </p:nvSpPr>
        <p:spPr>
          <a:xfrm>
            <a:off x="360000" y="4783500"/>
            <a:ext cx="5904000" cy="36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dirty="0"/>
              <a:t>Direction générale de l’enseignement scolaire - </a:t>
            </a:r>
            <a:r>
              <a:rPr lang="fr-FR" sz="800" i="1" dirty="0"/>
              <a:t>Version Savoie</a:t>
            </a:r>
          </a:p>
        </p:txBody>
      </p:sp>
    </p:spTree>
    <p:extLst>
      <p:ext uri="{BB962C8B-B14F-4D97-AF65-F5344CB8AC3E}">
        <p14:creationId xmlns:p14="http://schemas.microsoft.com/office/powerpoint/2010/main" val="1070380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15</a:t>
            </a:fld>
            <a:endParaRPr lang="fr-FR" dirty="0"/>
          </a:p>
        </p:txBody>
      </p:sp>
      <p:sp>
        <p:nvSpPr>
          <p:cNvPr id="5" name="Espace réservé du contenu 4"/>
          <p:cNvSpPr>
            <a:spLocks noGrp="1"/>
          </p:cNvSpPr>
          <p:nvPr>
            <p:ph sz="quarter" idx="14"/>
            <p:custDataLst>
              <p:tags r:id="rId3"/>
            </p:custDataLst>
          </p:nvPr>
        </p:nvSpPr>
        <p:spPr/>
        <p:txBody>
          <a:bodyPr/>
          <a:lstStyle/>
          <a:p>
            <a:endParaRPr lang="fr-FR" sz="1600" dirty="0"/>
          </a:p>
          <a:p>
            <a:r>
              <a:rPr lang="fr-FR" sz="1600" i="1" dirty="0"/>
              <a:t>(les données de l’école ou de l’établissement sont à insérer après cette diapositive)</a:t>
            </a:r>
          </a:p>
        </p:txBody>
      </p:sp>
      <p:sp>
        <p:nvSpPr>
          <p:cNvPr id="7" name="Titre 6"/>
          <p:cNvSpPr>
            <a:spLocks noGrp="1"/>
          </p:cNvSpPr>
          <p:nvPr>
            <p:ph type="title"/>
            <p:custDataLst>
              <p:tags r:id="rId4"/>
            </p:custDataLst>
          </p:nvPr>
        </p:nvSpPr>
        <p:spPr>
          <a:xfrm>
            <a:off x="359999" y="1059582"/>
            <a:ext cx="5904001" cy="720000"/>
          </a:xfrm>
          <a:solidFill>
            <a:srgbClr val="F7C945"/>
          </a:solidFill>
        </p:spPr>
        <p:txBody>
          <a:bodyPr anchor="ctr"/>
          <a:lstStyle/>
          <a:p>
            <a:r>
              <a:rPr lang="fr-FR" dirty="0"/>
              <a:t>B. Données école ou établissement </a:t>
            </a:r>
            <a:endParaRPr lang="fr-FR" sz="2800" dirty="0"/>
          </a:p>
        </p:txBody>
      </p:sp>
      <p:sp>
        <p:nvSpPr>
          <p:cNvPr id="8" name="Espace réservé du pied de page 7">
            <a:extLst>
              <a:ext uri="{FF2B5EF4-FFF2-40B4-BE49-F238E27FC236}">
                <a16:creationId xmlns:a16="http://schemas.microsoft.com/office/drawing/2014/main" id="{300B26BE-C643-4083-9BFF-163EF05669CB}"/>
              </a:ext>
            </a:extLst>
          </p:cNvPr>
          <p:cNvSpPr>
            <a:spLocks noGrp="1"/>
          </p:cNvSpPr>
          <p:nvPr>
            <p:ph type="ftr" sz="quarter" idx="11"/>
            <p:custDataLst>
              <p:tags r:id="rId5"/>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351585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16</a:t>
            </a:fld>
            <a:endParaRPr lang="fr-FR" dirty="0"/>
          </a:p>
        </p:txBody>
      </p:sp>
      <p:sp>
        <p:nvSpPr>
          <p:cNvPr id="5" name="Espace réservé du contenu 4"/>
          <p:cNvSpPr>
            <a:spLocks noGrp="1"/>
          </p:cNvSpPr>
          <p:nvPr>
            <p:ph sz="quarter" idx="14"/>
            <p:custDataLst>
              <p:tags r:id="rId3"/>
            </p:custDataLst>
          </p:nvPr>
        </p:nvSpPr>
        <p:spPr>
          <a:xfrm>
            <a:off x="360000" y="836831"/>
            <a:ext cx="8424000" cy="628527"/>
          </a:xfrm>
        </p:spPr>
        <p:txBody>
          <a:bodyPr/>
          <a:lstStyle/>
          <a:p>
            <a:r>
              <a:rPr lang="fr-FR" sz="1600" i="1" dirty="0"/>
              <a:t>Aller sur la plateforme Archipel</a:t>
            </a:r>
          </a:p>
          <a:p>
            <a:r>
              <a:rPr lang="fr-FR" sz="1600" i="1" dirty="0"/>
              <a:t>PIA </a:t>
            </a:r>
            <a:r>
              <a:rPr lang="fr-FR" sz="1600" dirty="0"/>
              <a:t>→ </a:t>
            </a:r>
            <a:r>
              <a:rPr lang="fr-FR" sz="1600" i="1" dirty="0"/>
              <a:t>ARENA </a:t>
            </a:r>
            <a:r>
              <a:rPr lang="fr-FR" sz="1600" dirty="0"/>
              <a:t>→</a:t>
            </a:r>
            <a:r>
              <a:rPr lang="fr-FR" sz="1600" i="1" dirty="0"/>
              <a:t> Enquête et pilotage </a:t>
            </a:r>
            <a:r>
              <a:rPr lang="fr-FR" sz="1600" dirty="0"/>
              <a:t>→</a:t>
            </a:r>
            <a:r>
              <a:rPr lang="fr-FR" sz="1600" i="1" dirty="0"/>
              <a:t> aide au pilotage et à l’évaluation </a:t>
            </a:r>
            <a:r>
              <a:rPr lang="fr-FR" sz="1600" dirty="0"/>
              <a:t>→ </a:t>
            </a:r>
            <a:r>
              <a:rPr lang="fr-FR" sz="1600" i="1" dirty="0"/>
              <a:t>ARCHIPEL</a:t>
            </a:r>
          </a:p>
        </p:txBody>
      </p:sp>
      <p:sp>
        <p:nvSpPr>
          <p:cNvPr id="7" name="Titre 6"/>
          <p:cNvSpPr>
            <a:spLocks noGrp="1"/>
          </p:cNvSpPr>
          <p:nvPr>
            <p:ph type="title"/>
            <p:custDataLst>
              <p:tags r:id="rId4"/>
            </p:custDataLst>
          </p:nvPr>
        </p:nvSpPr>
        <p:spPr>
          <a:xfrm>
            <a:off x="1403648" y="82133"/>
            <a:ext cx="7056784" cy="720000"/>
          </a:xfrm>
          <a:solidFill>
            <a:srgbClr val="F7C945"/>
          </a:solidFill>
        </p:spPr>
        <p:txBody>
          <a:bodyPr anchor="ctr"/>
          <a:lstStyle/>
          <a:p>
            <a:pPr algn="ctr"/>
            <a:r>
              <a:rPr lang="fr-FR" dirty="0"/>
              <a:t>Marche à suivre pour obtenir ces données</a:t>
            </a:r>
            <a:endParaRPr lang="fr-FR" sz="2800" dirty="0"/>
          </a:p>
        </p:txBody>
      </p:sp>
      <p:pic>
        <p:nvPicPr>
          <p:cNvPr id="8" name="Image 7" descr="Une image contenant texte, capture d’écran, logiciel, Page web&#10;&#10;Le contenu généré par l’IA peut être incorrect.">
            <a:extLst>
              <a:ext uri="{FF2B5EF4-FFF2-40B4-BE49-F238E27FC236}">
                <a16:creationId xmlns:a16="http://schemas.microsoft.com/office/drawing/2014/main" id="{A3C76636-C158-736D-769F-23AC4EBC8AFE}"/>
              </a:ext>
            </a:extLst>
          </p:cNvPr>
          <p:cNvPicPr>
            <a:picLocks noChangeAspect="1"/>
          </p:cNvPicPr>
          <p:nvPr/>
        </p:nvPicPr>
        <p:blipFill>
          <a:blip r:embed="rId7"/>
          <a:stretch>
            <a:fillRect/>
          </a:stretch>
        </p:blipFill>
        <p:spPr>
          <a:xfrm>
            <a:off x="1691680" y="1465358"/>
            <a:ext cx="6084168" cy="3422344"/>
          </a:xfrm>
          <a:prstGeom prst="rect">
            <a:avLst/>
          </a:prstGeom>
        </p:spPr>
      </p:pic>
      <p:sp>
        <p:nvSpPr>
          <p:cNvPr id="9" name="Espace réservé du pied de page 7">
            <a:extLst>
              <a:ext uri="{FF2B5EF4-FFF2-40B4-BE49-F238E27FC236}">
                <a16:creationId xmlns:a16="http://schemas.microsoft.com/office/drawing/2014/main" id="{B728D5AA-ADE1-4337-85E8-0F51B71994A6}"/>
              </a:ext>
            </a:extLst>
          </p:cNvPr>
          <p:cNvSpPr>
            <a:spLocks noGrp="1"/>
          </p:cNvSpPr>
          <p:nvPr>
            <p:ph type="ftr" sz="quarter" idx="11"/>
            <p:custDataLst>
              <p:tags r:id="rId5"/>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1948679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17</a:t>
            </a:fld>
            <a:endParaRPr lang="fr-FR" dirty="0"/>
          </a:p>
        </p:txBody>
      </p:sp>
      <p:sp>
        <p:nvSpPr>
          <p:cNvPr id="7" name="Titre 6"/>
          <p:cNvSpPr>
            <a:spLocks noGrp="1"/>
          </p:cNvSpPr>
          <p:nvPr>
            <p:ph type="title"/>
            <p:custDataLst>
              <p:tags r:id="rId3"/>
            </p:custDataLst>
          </p:nvPr>
        </p:nvSpPr>
        <p:spPr>
          <a:xfrm>
            <a:off x="2051720" y="82133"/>
            <a:ext cx="5904001" cy="720000"/>
          </a:xfrm>
          <a:solidFill>
            <a:srgbClr val="F7C945"/>
          </a:solidFill>
        </p:spPr>
        <p:txBody>
          <a:bodyPr anchor="ctr"/>
          <a:lstStyle/>
          <a:p>
            <a:pPr algn="ctr"/>
            <a:r>
              <a:rPr lang="fr-FR" dirty="0"/>
              <a:t>Marche à suivre (proposition 1)</a:t>
            </a:r>
            <a:endParaRPr lang="fr-FR" sz="2800" dirty="0"/>
          </a:p>
        </p:txBody>
      </p:sp>
      <p:sp>
        <p:nvSpPr>
          <p:cNvPr id="9" name="Espace réservé du contenu 8">
            <a:extLst>
              <a:ext uri="{FF2B5EF4-FFF2-40B4-BE49-F238E27FC236}">
                <a16:creationId xmlns:a16="http://schemas.microsoft.com/office/drawing/2014/main" id="{6DA0C1D2-2326-D5BF-960C-5D6128A52D9A}"/>
              </a:ext>
            </a:extLst>
          </p:cNvPr>
          <p:cNvSpPr>
            <a:spLocks noGrp="1"/>
          </p:cNvSpPr>
          <p:nvPr>
            <p:ph sz="quarter" idx="14"/>
          </p:nvPr>
        </p:nvSpPr>
        <p:spPr>
          <a:xfrm>
            <a:off x="218868" y="2540789"/>
            <a:ext cx="1691720" cy="504056"/>
          </a:xfrm>
        </p:spPr>
        <p:txBody>
          <a:bodyPr/>
          <a:lstStyle/>
          <a:p>
            <a:r>
              <a:rPr lang="fr-FR" dirty="0"/>
              <a:t>Entrer votre UAI dans l’espace dédiée.</a:t>
            </a:r>
          </a:p>
        </p:txBody>
      </p:sp>
      <p:pic>
        <p:nvPicPr>
          <p:cNvPr id="11" name="Image 10" descr="Une image contenant texte, capture d’écran, logiciel, Icône d’ordinateur&#10;&#10;Le contenu généré par l’IA peut être incorrect.">
            <a:extLst>
              <a:ext uri="{FF2B5EF4-FFF2-40B4-BE49-F238E27FC236}">
                <a16:creationId xmlns:a16="http://schemas.microsoft.com/office/drawing/2014/main" id="{CA47E0F5-FE05-89E1-BFA7-E387B3540B13}"/>
              </a:ext>
            </a:extLst>
          </p:cNvPr>
          <p:cNvPicPr>
            <a:picLocks noChangeAspect="1"/>
          </p:cNvPicPr>
          <p:nvPr/>
        </p:nvPicPr>
        <p:blipFill>
          <a:blip r:embed="rId6"/>
          <a:stretch>
            <a:fillRect/>
          </a:stretch>
        </p:blipFill>
        <p:spPr>
          <a:xfrm>
            <a:off x="2051720" y="987573"/>
            <a:ext cx="6873412" cy="3866293"/>
          </a:xfrm>
          <a:prstGeom prst="rect">
            <a:avLst/>
          </a:prstGeom>
        </p:spPr>
      </p:pic>
      <p:sp>
        <p:nvSpPr>
          <p:cNvPr id="8" name="Espace réservé du pied de page 7">
            <a:extLst>
              <a:ext uri="{FF2B5EF4-FFF2-40B4-BE49-F238E27FC236}">
                <a16:creationId xmlns:a16="http://schemas.microsoft.com/office/drawing/2014/main" id="{2215EB73-2576-47A6-99A1-DD7C1D9D7F40}"/>
              </a:ext>
            </a:extLst>
          </p:cNvPr>
          <p:cNvSpPr>
            <a:spLocks noGrp="1"/>
          </p:cNvSpPr>
          <p:nvPr>
            <p:ph type="ftr" sz="quarter" idx="11"/>
            <p:custDataLst>
              <p:tags r:id="rId4"/>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2715237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18</a:t>
            </a:fld>
            <a:endParaRPr lang="fr-FR" dirty="0"/>
          </a:p>
        </p:txBody>
      </p:sp>
      <p:sp>
        <p:nvSpPr>
          <p:cNvPr id="7" name="Titre 6"/>
          <p:cNvSpPr>
            <a:spLocks noGrp="1"/>
          </p:cNvSpPr>
          <p:nvPr>
            <p:ph type="title"/>
            <p:custDataLst>
              <p:tags r:id="rId3"/>
            </p:custDataLst>
          </p:nvPr>
        </p:nvSpPr>
        <p:spPr>
          <a:xfrm>
            <a:off x="2051720" y="82133"/>
            <a:ext cx="5904001" cy="720000"/>
          </a:xfrm>
          <a:solidFill>
            <a:srgbClr val="F7C945"/>
          </a:solidFill>
        </p:spPr>
        <p:txBody>
          <a:bodyPr anchor="ctr"/>
          <a:lstStyle/>
          <a:p>
            <a:pPr algn="ctr"/>
            <a:r>
              <a:rPr lang="fr-FR" dirty="0"/>
              <a:t>Marche à suivre</a:t>
            </a:r>
            <a:endParaRPr lang="fr-FR" sz="2800" dirty="0"/>
          </a:p>
        </p:txBody>
      </p:sp>
      <p:sp>
        <p:nvSpPr>
          <p:cNvPr id="9" name="Espace réservé du contenu 8">
            <a:extLst>
              <a:ext uri="{FF2B5EF4-FFF2-40B4-BE49-F238E27FC236}">
                <a16:creationId xmlns:a16="http://schemas.microsoft.com/office/drawing/2014/main" id="{6DA0C1D2-2326-D5BF-960C-5D6128A52D9A}"/>
              </a:ext>
            </a:extLst>
          </p:cNvPr>
          <p:cNvSpPr>
            <a:spLocks noGrp="1"/>
          </p:cNvSpPr>
          <p:nvPr>
            <p:ph sz="quarter" idx="14"/>
          </p:nvPr>
        </p:nvSpPr>
        <p:spPr>
          <a:xfrm>
            <a:off x="3419872" y="1001429"/>
            <a:ext cx="3043767" cy="504056"/>
          </a:xfrm>
        </p:spPr>
        <p:txBody>
          <a:bodyPr/>
          <a:lstStyle/>
          <a:p>
            <a:r>
              <a:rPr lang="fr-FR" dirty="0"/>
              <a:t>Cliquer sur l’onglet  Evaluations</a:t>
            </a:r>
          </a:p>
        </p:txBody>
      </p:sp>
      <p:pic>
        <p:nvPicPr>
          <p:cNvPr id="6" name="Image 5" descr="Une image contenant texte, capture d’écran, logiciel, Icône d’ordinateur&#10;&#10;Le contenu généré par l’IA peut être incorrect.">
            <a:extLst>
              <a:ext uri="{FF2B5EF4-FFF2-40B4-BE49-F238E27FC236}">
                <a16:creationId xmlns:a16="http://schemas.microsoft.com/office/drawing/2014/main" id="{9D4BF979-9B57-41AD-1B74-03CF255EA133}"/>
              </a:ext>
            </a:extLst>
          </p:cNvPr>
          <p:cNvPicPr>
            <a:picLocks noChangeAspect="1"/>
          </p:cNvPicPr>
          <p:nvPr/>
        </p:nvPicPr>
        <p:blipFill>
          <a:blip r:embed="rId6"/>
          <a:stretch>
            <a:fillRect/>
          </a:stretch>
        </p:blipFill>
        <p:spPr>
          <a:xfrm>
            <a:off x="1115616" y="1419622"/>
            <a:ext cx="7081185" cy="3098019"/>
          </a:xfrm>
          <a:prstGeom prst="rect">
            <a:avLst/>
          </a:prstGeom>
        </p:spPr>
      </p:pic>
      <p:sp>
        <p:nvSpPr>
          <p:cNvPr id="8" name="Espace réservé du pied de page 7">
            <a:extLst>
              <a:ext uri="{FF2B5EF4-FFF2-40B4-BE49-F238E27FC236}">
                <a16:creationId xmlns:a16="http://schemas.microsoft.com/office/drawing/2014/main" id="{7EE83777-0F95-47DC-B302-B914445BEFCF}"/>
              </a:ext>
            </a:extLst>
          </p:cNvPr>
          <p:cNvSpPr>
            <a:spLocks noGrp="1"/>
          </p:cNvSpPr>
          <p:nvPr>
            <p:ph type="ftr" sz="quarter" idx="11"/>
            <p:custDataLst>
              <p:tags r:id="rId4"/>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1730729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19</a:t>
            </a:fld>
            <a:endParaRPr lang="fr-FR" dirty="0"/>
          </a:p>
        </p:txBody>
      </p:sp>
      <p:sp>
        <p:nvSpPr>
          <p:cNvPr id="7" name="Titre 6"/>
          <p:cNvSpPr>
            <a:spLocks noGrp="1"/>
          </p:cNvSpPr>
          <p:nvPr>
            <p:ph type="title"/>
            <p:custDataLst>
              <p:tags r:id="rId3"/>
            </p:custDataLst>
          </p:nvPr>
        </p:nvSpPr>
        <p:spPr>
          <a:xfrm>
            <a:off x="2051720" y="82133"/>
            <a:ext cx="5904001" cy="720000"/>
          </a:xfrm>
          <a:solidFill>
            <a:srgbClr val="F7C945"/>
          </a:solidFill>
        </p:spPr>
        <p:txBody>
          <a:bodyPr anchor="ctr"/>
          <a:lstStyle/>
          <a:p>
            <a:pPr algn="ctr"/>
            <a:r>
              <a:rPr lang="fr-FR" dirty="0"/>
              <a:t>Marche à suivre</a:t>
            </a:r>
            <a:endParaRPr lang="fr-FR" sz="2800" dirty="0"/>
          </a:p>
        </p:txBody>
      </p:sp>
      <p:sp>
        <p:nvSpPr>
          <p:cNvPr id="9" name="Espace réservé du contenu 8">
            <a:extLst>
              <a:ext uri="{FF2B5EF4-FFF2-40B4-BE49-F238E27FC236}">
                <a16:creationId xmlns:a16="http://schemas.microsoft.com/office/drawing/2014/main" id="{6DA0C1D2-2326-D5BF-960C-5D6128A52D9A}"/>
              </a:ext>
            </a:extLst>
          </p:cNvPr>
          <p:cNvSpPr>
            <a:spLocks noGrp="1"/>
          </p:cNvSpPr>
          <p:nvPr>
            <p:ph sz="quarter" idx="14"/>
          </p:nvPr>
        </p:nvSpPr>
        <p:spPr>
          <a:xfrm>
            <a:off x="377606" y="1995686"/>
            <a:ext cx="1386082" cy="360000"/>
          </a:xfrm>
        </p:spPr>
        <p:txBody>
          <a:bodyPr/>
          <a:lstStyle/>
          <a:p>
            <a:r>
              <a:rPr lang="fr-FR" dirty="0"/>
              <a:t>Puis cliquer sur l’onglet mathématiques. Les résultats comparant les résultats entre garçons et filles se trouvent en bas de page.</a:t>
            </a:r>
          </a:p>
        </p:txBody>
      </p:sp>
      <p:pic>
        <p:nvPicPr>
          <p:cNvPr id="8" name="Image 7" descr="Une image contenant texte, capture d’écran, logiciel, Icône d’ordinateur&#10;&#10;Le contenu généré par l’IA peut être incorrect.">
            <a:extLst>
              <a:ext uri="{FF2B5EF4-FFF2-40B4-BE49-F238E27FC236}">
                <a16:creationId xmlns:a16="http://schemas.microsoft.com/office/drawing/2014/main" id="{17C602C3-2D99-DAF1-A846-62BBFDB25B66}"/>
              </a:ext>
            </a:extLst>
          </p:cNvPr>
          <p:cNvPicPr>
            <a:picLocks noChangeAspect="1"/>
          </p:cNvPicPr>
          <p:nvPr/>
        </p:nvPicPr>
        <p:blipFill>
          <a:blip r:embed="rId6"/>
          <a:stretch>
            <a:fillRect/>
          </a:stretch>
        </p:blipFill>
        <p:spPr>
          <a:xfrm>
            <a:off x="2058860" y="863852"/>
            <a:ext cx="6804248" cy="3827389"/>
          </a:xfrm>
          <a:prstGeom prst="rect">
            <a:avLst/>
          </a:prstGeom>
        </p:spPr>
      </p:pic>
      <p:sp>
        <p:nvSpPr>
          <p:cNvPr id="10" name="Espace réservé du pied de page 7">
            <a:extLst>
              <a:ext uri="{FF2B5EF4-FFF2-40B4-BE49-F238E27FC236}">
                <a16:creationId xmlns:a16="http://schemas.microsoft.com/office/drawing/2014/main" id="{31AC0245-58C2-4EA7-82AA-3E4E356DECD3}"/>
              </a:ext>
            </a:extLst>
          </p:cNvPr>
          <p:cNvSpPr>
            <a:spLocks noGrp="1"/>
          </p:cNvSpPr>
          <p:nvPr>
            <p:ph type="ftr" sz="quarter" idx="11"/>
            <p:custDataLst>
              <p:tags r:id="rId4"/>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128773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FR"/>
          </a:p>
        </p:txBody>
      </p:sp>
      <p:sp>
        <p:nvSpPr>
          <p:cNvPr id="6" name="Espace réservé du texte 5"/>
          <p:cNvSpPr>
            <a:spLocks noGrp="1"/>
          </p:cNvSpPr>
          <p:nvPr>
            <p:ph type="body" sz="quarter" idx="13"/>
            <p:custDataLst>
              <p:tags r:id="rId2"/>
            </p:custDataLst>
          </p:nvPr>
        </p:nvSpPr>
        <p:spPr>
          <a:solidFill>
            <a:schemeClr val="bg1"/>
          </a:solidFill>
        </p:spPr>
        <p:txBody>
          <a:bodyPr/>
          <a:lstStyle/>
          <a:p>
            <a:pPr>
              <a:lnSpc>
                <a:spcPct val="150000"/>
              </a:lnSpc>
            </a:pPr>
            <a:r>
              <a:rPr lang="fr-FR" dirty="0">
                <a:solidFill>
                  <a:srgbClr val="57B4A2"/>
                </a:solidFill>
              </a:rPr>
              <a:t>Plan filles et maths</a:t>
            </a:r>
          </a:p>
          <a:p>
            <a:pPr lvl="1">
              <a:lnSpc>
                <a:spcPct val="150000"/>
              </a:lnSpc>
            </a:pPr>
            <a:r>
              <a:rPr lang="fr-FR" sz="1800" b="1" dirty="0">
                <a:latin typeface="Arial Black" panose="020B0A04020102020204" pitchFamily="34" charset="0"/>
              </a:rPr>
              <a:t>Ouvrir le champ des possibles : filles, mathématiques et sciences</a:t>
            </a:r>
          </a:p>
          <a:p>
            <a:pPr lvl="1">
              <a:lnSpc>
                <a:spcPct val="150000"/>
              </a:lnSpc>
            </a:pPr>
            <a:r>
              <a:rPr lang="fr-FR" b="1" dirty="0">
                <a:solidFill>
                  <a:srgbClr val="F7C945"/>
                </a:solidFill>
                <a:latin typeface="Arial Black" panose="020B0A04020102020204" pitchFamily="34" charset="0"/>
              </a:rPr>
              <a:t>Ateliers de sensibilisation </a:t>
            </a:r>
          </a:p>
        </p:txBody>
      </p:sp>
      <p:sp>
        <p:nvSpPr>
          <p:cNvPr id="7" name="Espace réservé de la date 6"/>
          <p:cNvSpPr>
            <a:spLocks noGrp="1"/>
          </p:cNvSpPr>
          <p:nvPr>
            <p:ph type="dt" sz="half" idx="10"/>
            <p:custDataLst>
              <p:tags r:id="rId3"/>
            </p:custDataLst>
          </p:nvPr>
        </p:nvSpPr>
        <p:spPr/>
        <p:txBody>
          <a:bodyPr/>
          <a:lstStyle/>
          <a:p>
            <a:pPr algn="r"/>
            <a:r>
              <a:rPr lang="fr-FR" cap="all" dirty="0"/>
              <a:t>Septembre 2025</a:t>
            </a:r>
          </a:p>
        </p:txBody>
      </p:sp>
      <p:sp>
        <p:nvSpPr>
          <p:cNvPr id="9" name="Espace réservé du numéro de diapositive 8"/>
          <p:cNvSpPr>
            <a:spLocks noGrp="1"/>
          </p:cNvSpPr>
          <p:nvPr>
            <p:ph type="sldNum" sz="quarter" idx="12"/>
            <p:custDataLst>
              <p:tags r:id="rId4"/>
            </p:custDataLst>
          </p:nvPr>
        </p:nvSpPr>
        <p:spPr/>
        <p:txBody>
          <a:bodyPr/>
          <a:lstStyle/>
          <a:p>
            <a:fld id="{733122C9-A0B9-462F-8757-0847AD287B63}" type="slidenum">
              <a:rPr lang="fr-FR" smtClean="0"/>
              <a:pPr/>
              <a:t>2</a:t>
            </a:fld>
            <a:endParaRPr lang="fr-FR" dirty="0"/>
          </a:p>
        </p:txBody>
      </p:sp>
      <p:sp>
        <p:nvSpPr>
          <p:cNvPr id="10" name="Espace réservé du pied de page 7">
            <a:extLst>
              <a:ext uri="{FF2B5EF4-FFF2-40B4-BE49-F238E27FC236}">
                <a16:creationId xmlns:a16="http://schemas.microsoft.com/office/drawing/2014/main" id="{C305D3E3-438B-45BB-A4C2-460C5D19DECF}"/>
              </a:ext>
            </a:extLst>
          </p:cNvPr>
          <p:cNvSpPr>
            <a:spLocks noGrp="1"/>
          </p:cNvSpPr>
          <p:nvPr>
            <p:ph type="ftr" sz="quarter" idx="11"/>
            <p:custDataLst>
              <p:tags r:id="rId5"/>
            </p:custDataLst>
          </p:nvPr>
        </p:nvSpPr>
        <p:spPr>
          <a:xfrm>
            <a:off x="360000" y="4783500"/>
            <a:ext cx="5904000" cy="360000"/>
          </a:xfrm>
        </p:spPr>
        <p:txBody>
          <a:bodyPr/>
          <a:lstStyle/>
          <a:p>
            <a:r>
              <a:rPr lang="fr-FR" dirty="0"/>
              <a:t>Direction générale de l’enseignement scolaire - </a:t>
            </a:r>
            <a:r>
              <a:rPr lang="fr-FR" i="1" dirty="0"/>
              <a:t>Version Savoie</a:t>
            </a:r>
          </a:p>
        </p:txBody>
      </p:sp>
      <p:pic>
        <p:nvPicPr>
          <p:cNvPr id="4" name="Image 3">
            <a:extLst>
              <a:ext uri="{FF2B5EF4-FFF2-40B4-BE49-F238E27FC236}">
                <a16:creationId xmlns:a16="http://schemas.microsoft.com/office/drawing/2014/main" id="{DB70884C-7928-4CEB-A512-6A3565C8D9CB}"/>
              </a:ext>
            </a:extLst>
          </p:cNvPr>
          <p:cNvPicPr>
            <a:picLocks noChangeAspect="1"/>
          </p:cNvPicPr>
          <p:nvPr/>
        </p:nvPicPr>
        <p:blipFill>
          <a:blip r:embed="rId7"/>
          <a:stretch>
            <a:fillRect/>
          </a:stretch>
        </p:blipFill>
        <p:spPr>
          <a:xfrm>
            <a:off x="2915816" y="267494"/>
            <a:ext cx="4014018" cy="1170982"/>
          </a:xfrm>
          <a:prstGeom prst="rect">
            <a:avLst/>
          </a:prstGeom>
        </p:spPr>
      </p:pic>
    </p:spTree>
    <p:extLst>
      <p:ext uri="{BB962C8B-B14F-4D97-AF65-F5344CB8AC3E}">
        <p14:creationId xmlns:p14="http://schemas.microsoft.com/office/powerpoint/2010/main" val="4181515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20</a:t>
            </a:fld>
            <a:endParaRPr lang="fr-FR" dirty="0"/>
          </a:p>
        </p:txBody>
      </p:sp>
      <p:sp>
        <p:nvSpPr>
          <p:cNvPr id="7" name="Titre 6"/>
          <p:cNvSpPr>
            <a:spLocks noGrp="1"/>
          </p:cNvSpPr>
          <p:nvPr>
            <p:ph type="title"/>
            <p:custDataLst>
              <p:tags r:id="rId3"/>
            </p:custDataLst>
          </p:nvPr>
        </p:nvSpPr>
        <p:spPr>
          <a:xfrm>
            <a:off x="2051720" y="82133"/>
            <a:ext cx="5904001" cy="720000"/>
          </a:xfrm>
          <a:solidFill>
            <a:srgbClr val="F7C945"/>
          </a:solidFill>
        </p:spPr>
        <p:txBody>
          <a:bodyPr anchor="ctr"/>
          <a:lstStyle/>
          <a:p>
            <a:pPr algn="ctr"/>
            <a:r>
              <a:rPr lang="fr-FR" dirty="0"/>
              <a:t>Marche à suivre (proposition 2)</a:t>
            </a:r>
            <a:endParaRPr lang="fr-FR" sz="2800" dirty="0"/>
          </a:p>
        </p:txBody>
      </p:sp>
      <p:sp>
        <p:nvSpPr>
          <p:cNvPr id="9" name="Espace réservé du contenu 8">
            <a:extLst>
              <a:ext uri="{FF2B5EF4-FFF2-40B4-BE49-F238E27FC236}">
                <a16:creationId xmlns:a16="http://schemas.microsoft.com/office/drawing/2014/main" id="{6DA0C1D2-2326-D5BF-960C-5D6128A52D9A}"/>
              </a:ext>
            </a:extLst>
          </p:cNvPr>
          <p:cNvSpPr>
            <a:spLocks noGrp="1"/>
          </p:cNvSpPr>
          <p:nvPr>
            <p:ph sz="quarter" idx="14"/>
          </p:nvPr>
        </p:nvSpPr>
        <p:spPr>
          <a:xfrm>
            <a:off x="218868" y="2540789"/>
            <a:ext cx="1691720" cy="504056"/>
          </a:xfrm>
        </p:spPr>
        <p:txBody>
          <a:bodyPr/>
          <a:lstStyle/>
          <a:p>
            <a:r>
              <a:rPr lang="fr-FR" dirty="0"/>
              <a:t>Sélectionner MULTI ETABLISSEMENTS </a:t>
            </a:r>
          </a:p>
          <a:p>
            <a:r>
              <a:rPr lang="fr-FR" dirty="0"/>
              <a:t>Puis remplir les champs :</a:t>
            </a:r>
          </a:p>
          <a:p>
            <a:r>
              <a:rPr lang="fr-FR" dirty="0"/>
              <a:t>Académie, département, commune</a:t>
            </a:r>
          </a:p>
          <a:p>
            <a:r>
              <a:rPr lang="fr-FR" dirty="0"/>
              <a:t>Circonscription,</a:t>
            </a:r>
          </a:p>
          <a:p>
            <a:r>
              <a:rPr lang="fr-FR" dirty="0"/>
              <a:t>Et plus bas UAI puis</a:t>
            </a:r>
          </a:p>
          <a:p>
            <a:r>
              <a:rPr lang="fr-FR" dirty="0"/>
              <a:t>Appliquer les filtres</a:t>
            </a:r>
          </a:p>
        </p:txBody>
      </p:sp>
      <p:sp>
        <p:nvSpPr>
          <p:cNvPr id="8" name="ZoneTexte 7">
            <a:extLst>
              <a:ext uri="{FF2B5EF4-FFF2-40B4-BE49-F238E27FC236}">
                <a16:creationId xmlns:a16="http://schemas.microsoft.com/office/drawing/2014/main" id="{EA7B9401-2D42-CB23-54ED-B78732A426F8}"/>
              </a:ext>
            </a:extLst>
          </p:cNvPr>
          <p:cNvSpPr txBox="1"/>
          <p:nvPr/>
        </p:nvSpPr>
        <p:spPr>
          <a:xfrm>
            <a:off x="2010920" y="991557"/>
            <a:ext cx="6494085" cy="646331"/>
          </a:xfrm>
          <a:prstGeom prst="rect">
            <a:avLst/>
          </a:prstGeom>
          <a:noFill/>
        </p:spPr>
        <p:txBody>
          <a:bodyPr wrap="none" rtlCol="0">
            <a:spAutoFit/>
          </a:bodyPr>
          <a:lstStyle/>
          <a:p>
            <a:r>
              <a:rPr lang="fr-FR" dirty="0"/>
              <a:t>Pour avoir des critères de comparaison plus fins et des écarts</a:t>
            </a:r>
          </a:p>
          <a:p>
            <a:r>
              <a:rPr lang="fr-FR" dirty="0"/>
              <a:t>Filles/garçons indiqués</a:t>
            </a:r>
          </a:p>
        </p:txBody>
      </p:sp>
      <p:pic>
        <p:nvPicPr>
          <p:cNvPr id="12" name="Image 11" descr="Une image contenant texte, capture d’écran, logiciel, Icône d’ordinateur">
            <a:extLst>
              <a:ext uri="{FF2B5EF4-FFF2-40B4-BE49-F238E27FC236}">
                <a16:creationId xmlns:a16="http://schemas.microsoft.com/office/drawing/2014/main" id="{773364A9-A55C-209B-1457-09FE1079F3B6}"/>
              </a:ext>
            </a:extLst>
          </p:cNvPr>
          <p:cNvPicPr>
            <a:picLocks noChangeAspect="1"/>
          </p:cNvPicPr>
          <p:nvPr/>
        </p:nvPicPr>
        <p:blipFill>
          <a:blip r:embed="rId6"/>
          <a:srcRect t="27251"/>
          <a:stretch/>
        </p:blipFill>
        <p:spPr>
          <a:xfrm>
            <a:off x="1763688" y="1723268"/>
            <a:ext cx="7236296" cy="2915658"/>
          </a:xfrm>
          <a:prstGeom prst="rect">
            <a:avLst/>
          </a:prstGeom>
        </p:spPr>
      </p:pic>
      <p:sp>
        <p:nvSpPr>
          <p:cNvPr id="10" name="Espace réservé du pied de page 7">
            <a:extLst>
              <a:ext uri="{FF2B5EF4-FFF2-40B4-BE49-F238E27FC236}">
                <a16:creationId xmlns:a16="http://schemas.microsoft.com/office/drawing/2014/main" id="{94BFE919-4E6F-4326-9F39-65566C4D3437}"/>
              </a:ext>
            </a:extLst>
          </p:cNvPr>
          <p:cNvSpPr>
            <a:spLocks noGrp="1"/>
          </p:cNvSpPr>
          <p:nvPr>
            <p:ph type="ftr" sz="quarter" idx="11"/>
            <p:custDataLst>
              <p:tags r:id="rId4"/>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2226802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21</a:t>
            </a:fld>
            <a:endParaRPr lang="fr-FR" dirty="0"/>
          </a:p>
        </p:txBody>
      </p:sp>
      <p:sp>
        <p:nvSpPr>
          <p:cNvPr id="7" name="Titre 6"/>
          <p:cNvSpPr>
            <a:spLocks noGrp="1"/>
          </p:cNvSpPr>
          <p:nvPr>
            <p:ph type="title"/>
            <p:custDataLst>
              <p:tags r:id="rId3"/>
            </p:custDataLst>
          </p:nvPr>
        </p:nvSpPr>
        <p:spPr>
          <a:xfrm>
            <a:off x="2051720" y="82133"/>
            <a:ext cx="5904001" cy="720000"/>
          </a:xfrm>
          <a:solidFill>
            <a:srgbClr val="F7C945"/>
          </a:solidFill>
        </p:spPr>
        <p:txBody>
          <a:bodyPr anchor="ctr"/>
          <a:lstStyle/>
          <a:p>
            <a:pPr algn="ctr"/>
            <a:r>
              <a:rPr lang="fr-FR" dirty="0"/>
              <a:t>Marche à suivre (proposition 2)</a:t>
            </a:r>
            <a:endParaRPr lang="fr-FR" sz="2800" dirty="0"/>
          </a:p>
        </p:txBody>
      </p:sp>
      <p:pic>
        <p:nvPicPr>
          <p:cNvPr id="13" name="Espace réservé du contenu 12" descr="Une image contenant texte, logiciel, Icône d’ordinateur, Page web&#10;&#10;Le contenu généré par l’IA peut être incorrect.">
            <a:extLst>
              <a:ext uri="{FF2B5EF4-FFF2-40B4-BE49-F238E27FC236}">
                <a16:creationId xmlns:a16="http://schemas.microsoft.com/office/drawing/2014/main" id="{6C3DC36C-77A3-D3BC-B410-EFD3D90F3FDE}"/>
              </a:ext>
            </a:extLst>
          </p:cNvPr>
          <p:cNvPicPr>
            <a:picLocks noGrp="1" noChangeAspect="1"/>
          </p:cNvPicPr>
          <p:nvPr>
            <p:ph sz="quarter" idx="14"/>
          </p:nvPr>
        </p:nvPicPr>
        <p:blipFill>
          <a:blip r:embed="rId6"/>
          <a:stretch>
            <a:fillRect/>
          </a:stretch>
        </p:blipFill>
        <p:spPr>
          <a:xfrm>
            <a:off x="755576" y="1677024"/>
            <a:ext cx="6998371" cy="3127397"/>
          </a:xfrm>
        </p:spPr>
      </p:pic>
      <p:sp>
        <p:nvSpPr>
          <p:cNvPr id="11" name="ZoneTexte 10">
            <a:extLst>
              <a:ext uri="{FF2B5EF4-FFF2-40B4-BE49-F238E27FC236}">
                <a16:creationId xmlns:a16="http://schemas.microsoft.com/office/drawing/2014/main" id="{7BA88104-25C9-13F9-7942-817C67AB326C}"/>
              </a:ext>
            </a:extLst>
          </p:cNvPr>
          <p:cNvSpPr txBox="1"/>
          <p:nvPr/>
        </p:nvSpPr>
        <p:spPr>
          <a:xfrm>
            <a:off x="899592" y="915566"/>
            <a:ext cx="7704856" cy="646331"/>
          </a:xfrm>
          <a:prstGeom prst="rect">
            <a:avLst/>
          </a:prstGeom>
          <a:noFill/>
        </p:spPr>
        <p:txBody>
          <a:bodyPr wrap="square" rtlCol="0">
            <a:spAutoFit/>
          </a:bodyPr>
          <a:lstStyle/>
          <a:p>
            <a:r>
              <a:rPr lang="fr-FR" dirty="0"/>
              <a:t>Page suivante : sélectionner votre établissement en bleu puis cliquer sur EVALUATION puis sur VERS RESTITUTIONS en bleu</a:t>
            </a:r>
          </a:p>
        </p:txBody>
      </p:sp>
      <p:sp>
        <p:nvSpPr>
          <p:cNvPr id="8" name="Espace réservé du pied de page 7">
            <a:extLst>
              <a:ext uri="{FF2B5EF4-FFF2-40B4-BE49-F238E27FC236}">
                <a16:creationId xmlns:a16="http://schemas.microsoft.com/office/drawing/2014/main" id="{487180FE-9C2D-4579-8C8E-35D26EEBB308}"/>
              </a:ext>
            </a:extLst>
          </p:cNvPr>
          <p:cNvSpPr>
            <a:spLocks noGrp="1"/>
          </p:cNvSpPr>
          <p:nvPr>
            <p:ph type="ftr" sz="quarter" idx="11"/>
            <p:custDataLst>
              <p:tags r:id="rId4"/>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899999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22</a:t>
            </a:fld>
            <a:endParaRPr lang="fr-FR" dirty="0"/>
          </a:p>
        </p:txBody>
      </p:sp>
      <p:sp>
        <p:nvSpPr>
          <p:cNvPr id="7" name="Titre 6"/>
          <p:cNvSpPr>
            <a:spLocks noGrp="1"/>
          </p:cNvSpPr>
          <p:nvPr>
            <p:ph type="title"/>
            <p:custDataLst>
              <p:tags r:id="rId3"/>
            </p:custDataLst>
          </p:nvPr>
        </p:nvSpPr>
        <p:spPr>
          <a:xfrm>
            <a:off x="2051720" y="82133"/>
            <a:ext cx="5904001" cy="720000"/>
          </a:xfrm>
          <a:solidFill>
            <a:srgbClr val="F7C945"/>
          </a:solidFill>
        </p:spPr>
        <p:txBody>
          <a:bodyPr anchor="ctr"/>
          <a:lstStyle/>
          <a:p>
            <a:pPr algn="ctr"/>
            <a:r>
              <a:rPr lang="fr-FR" dirty="0"/>
              <a:t>Marche à suivre (proposition 2)</a:t>
            </a:r>
            <a:endParaRPr lang="fr-FR" sz="2800" dirty="0"/>
          </a:p>
        </p:txBody>
      </p:sp>
      <p:pic>
        <p:nvPicPr>
          <p:cNvPr id="13" name="Espace réservé du contenu 12" descr="Une image contenant texte, logiciel, Icône d’ordinateur, Page web&#10;&#10;Le contenu généré par l’IA peut être incorrect.">
            <a:extLst>
              <a:ext uri="{FF2B5EF4-FFF2-40B4-BE49-F238E27FC236}">
                <a16:creationId xmlns:a16="http://schemas.microsoft.com/office/drawing/2014/main" id="{6C3DC36C-77A3-D3BC-B410-EFD3D90F3FDE}"/>
              </a:ext>
            </a:extLst>
          </p:cNvPr>
          <p:cNvPicPr>
            <a:picLocks noGrp="1" noChangeAspect="1"/>
          </p:cNvPicPr>
          <p:nvPr>
            <p:ph sz="quarter" idx="14"/>
          </p:nvPr>
        </p:nvPicPr>
        <p:blipFill>
          <a:blip r:embed="rId6"/>
          <a:srcRect b="9004"/>
          <a:stretch/>
        </p:blipFill>
        <p:spPr>
          <a:xfrm>
            <a:off x="755576" y="1788041"/>
            <a:ext cx="6998371" cy="2910950"/>
          </a:xfrm>
        </p:spPr>
      </p:pic>
      <p:sp>
        <p:nvSpPr>
          <p:cNvPr id="11" name="ZoneTexte 10">
            <a:extLst>
              <a:ext uri="{FF2B5EF4-FFF2-40B4-BE49-F238E27FC236}">
                <a16:creationId xmlns:a16="http://schemas.microsoft.com/office/drawing/2014/main" id="{7BA88104-25C9-13F9-7942-817C67AB326C}"/>
              </a:ext>
            </a:extLst>
          </p:cNvPr>
          <p:cNvSpPr txBox="1"/>
          <p:nvPr/>
        </p:nvSpPr>
        <p:spPr>
          <a:xfrm>
            <a:off x="539552" y="915566"/>
            <a:ext cx="8136904" cy="923330"/>
          </a:xfrm>
          <a:prstGeom prst="rect">
            <a:avLst/>
          </a:prstGeom>
          <a:noFill/>
        </p:spPr>
        <p:txBody>
          <a:bodyPr wrap="square" rtlCol="0">
            <a:spAutoFit/>
          </a:bodyPr>
          <a:lstStyle/>
          <a:p>
            <a:r>
              <a:rPr lang="fr-FR" dirty="0"/>
              <a:t>Page suivante : sélectionner votre établissement en bleu puis cliquer sur EVALUATION puis sur VERS RESTITUTIONS en bleu pour arriver à cette page téléchargeable</a:t>
            </a:r>
          </a:p>
        </p:txBody>
      </p:sp>
      <p:sp>
        <p:nvSpPr>
          <p:cNvPr id="8" name="Espace réservé du pied de page 7">
            <a:extLst>
              <a:ext uri="{FF2B5EF4-FFF2-40B4-BE49-F238E27FC236}">
                <a16:creationId xmlns:a16="http://schemas.microsoft.com/office/drawing/2014/main" id="{D087B993-DA90-4B6E-983A-81ACAB770990}"/>
              </a:ext>
            </a:extLst>
          </p:cNvPr>
          <p:cNvSpPr>
            <a:spLocks noGrp="1"/>
          </p:cNvSpPr>
          <p:nvPr>
            <p:ph type="ftr" sz="quarter" idx="11"/>
            <p:custDataLst>
              <p:tags r:id="rId4"/>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3604458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23</a:t>
            </a:fld>
            <a:endParaRPr lang="fr-FR" dirty="0"/>
          </a:p>
        </p:txBody>
      </p:sp>
      <p:sp>
        <p:nvSpPr>
          <p:cNvPr id="7" name="Titre 6"/>
          <p:cNvSpPr>
            <a:spLocks noGrp="1"/>
          </p:cNvSpPr>
          <p:nvPr>
            <p:ph type="title"/>
            <p:custDataLst>
              <p:tags r:id="rId3"/>
            </p:custDataLst>
          </p:nvPr>
        </p:nvSpPr>
        <p:spPr>
          <a:xfrm>
            <a:off x="2051720" y="82133"/>
            <a:ext cx="5904001" cy="720000"/>
          </a:xfrm>
          <a:solidFill>
            <a:srgbClr val="F7C945"/>
          </a:solidFill>
        </p:spPr>
        <p:txBody>
          <a:bodyPr anchor="ctr"/>
          <a:lstStyle/>
          <a:p>
            <a:pPr algn="ctr"/>
            <a:r>
              <a:rPr lang="fr-FR" dirty="0"/>
              <a:t>Marche à suivre (proposition 2)</a:t>
            </a:r>
            <a:endParaRPr lang="fr-FR" sz="2800" dirty="0"/>
          </a:p>
        </p:txBody>
      </p:sp>
      <p:pic>
        <p:nvPicPr>
          <p:cNvPr id="9" name="Espace réservé du contenu 8" descr="Une image contenant texte, capture d’écran, logiciel, diagramme&#10;&#10;Le contenu généré par l’IA peut être incorrect.">
            <a:extLst>
              <a:ext uri="{FF2B5EF4-FFF2-40B4-BE49-F238E27FC236}">
                <a16:creationId xmlns:a16="http://schemas.microsoft.com/office/drawing/2014/main" id="{107C2A21-2DB0-65A3-30EA-042E8CE8BD00}"/>
              </a:ext>
            </a:extLst>
          </p:cNvPr>
          <p:cNvPicPr>
            <a:picLocks noGrp="1" noChangeAspect="1"/>
          </p:cNvPicPr>
          <p:nvPr>
            <p:ph sz="quarter" idx="14"/>
          </p:nvPr>
        </p:nvPicPr>
        <p:blipFill>
          <a:blip r:embed="rId6"/>
          <a:srcRect b="9876"/>
          <a:stretch/>
        </p:blipFill>
        <p:spPr>
          <a:xfrm>
            <a:off x="107504" y="1131590"/>
            <a:ext cx="8580929" cy="3488111"/>
          </a:xfrm>
        </p:spPr>
      </p:pic>
      <p:sp>
        <p:nvSpPr>
          <p:cNvPr id="8" name="Espace réservé du pied de page 7">
            <a:extLst>
              <a:ext uri="{FF2B5EF4-FFF2-40B4-BE49-F238E27FC236}">
                <a16:creationId xmlns:a16="http://schemas.microsoft.com/office/drawing/2014/main" id="{56AB2EC9-FB92-4BD4-B40A-8220844963DC}"/>
              </a:ext>
            </a:extLst>
          </p:cNvPr>
          <p:cNvSpPr>
            <a:spLocks noGrp="1"/>
          </p:cNvSpPr>
          <p:nvPr>
            <p:ph type="ftr" sz="quarter" idx="11"/>
            <p:custDataLst>
              <p:tags r:id="rId4"/>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703011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24</a:t>
            </a:fld>
            <a:endParaRPr lang="fr-FR" dirty="0"/>
          </a:p>
        </p:txBody>
      </p:sp>
      <p:sp>
        <p:nvSpPr>
          <p:cNvPr id="5" name="Espace réservé du contenu 4"/>
          <p:cNvSpPr>
            <a:spLocks noGrp="1"/>
          </p:cNvSpPr>
          <p:nvPr>
            <p:ph sz="quarter" idx="14"/>
            <p:custDataLst>
              <p:tags r:id="rId3"/>
            </p:custDataLst>
          </p:nvPr>
        </p:nvSpPr>
        <p:spPr/>
        <p:txBody>
          <a:bodyPr/>
          <a:lstStyle/>
          <a:p>
            <a:endParaRPr lang="fr-FR" sz="1600" dirty="0"/>
          </a:p>
          <a:p>
            <a:pPr lvl="0"/>
            <a:r>
              <a:rPr lang="fr-FR" sz="1600" dirty="0"/>
              <a:t>Comparaison national/local : </a:t>
            </a:r>
            <a:r>
              <a:rPr lang="fr-FR" sz="1600" b="1" dirty="0"/>
              <a:t>« Que nous disent ces données sur notre contexte ? »</a:t>
            </a:r>
            <a:endParaRPr lang="fr-FR" sz="1600" dirty="0"/>
          </a:p>
        </p:txBody>
      </p:sp>
      <p:sp>
        <p:nvSpPr>
          <p:cNvPr id="7" name="Titre 6"/>
          <p:cNvSpPr>
            <a:spLocks noGrp="1"/>
          </p:cNvSpPr>
          <p:nvPr>
            <p:ph type="title"/>
            <p:custDataLst>
              <p:tags r:id="rId4"/>
            </p:custDataLst>
          </p:nvPr>
        </p:nvSpPr>
        <p:spPr>
          <a:xfrm>
            <a:off x="359999" y="1059582"/>
            <a:ext cx="2555817" cy="720000"/>
          </a:xfrm>
          <a:solidFill>
            <a:srgbClr val="F7C945"/>
          </a:solidFill>
        </p:spPr>
        <p:txBody>
          <a:bodyPr anchor="ctr"/>
          <a:lstStyle/>
          <a:p>
            <a:r>
              <a:rPr lang="fr-FR" dirty="0"/>
              <a:t>C. Discussion</a:t>
            </a:r>
            <a:endParaRPr lang="fr-FR" sz="2800" dirty="0"/>
          </a:p>
        </p:txBody>
      </p:sp>
      <p:sp>
        <p:nvSpPr>
          <p:cNvPr id="8" name="Espace réservé du pied de page 7">
            <a:extLst>
              <a:ext uri="{FF2B5EF4-FFF2-40B4-BE49-F238E27FC236}">
                <a16:creationId xmlns:a16="http://schemas.microsoft.com/office/drawing/2014/main" id="{36B39F4A-14E8-4CB5-A060-3E888A60C814}"/>
              </a:ext>
            </a:extLst>
          </p:cNvPr>
          <p:cNvSpPr>
            <a:spLocks noGrp="1"/>
          </p:cNvSpPr>
          <p:nvPr>
            <p:ph type="ftr" sz="quarter" idx="11"/>
            <p:custDataLst>
              <p:tags r:id="rId5"/>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1331097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25</a:t>
            </a:fld>
            <a:endParaRPr lang="fr-FR" dirty="0"/>
          </a:p>
        </p:txBody>
      </p:sp>
      <p:sp>
        <p:nvSpPr>
          <p:cNvPr id="5" name="Espace réservé du contenu 4"/>
          <p:cNvSpPr>
            <a:spLocks noGrp="1"/>
          </p:cNvSpPr>
          <p:nvPr>
            <p:ph sz="quarter" idx="14"/>
            <p:custDataLst>
              <p:tags r:id="rId3"/>
            </p:custDataLst>
          </p:nvPr>
        </p:nvSpPr>
        <p:spPr>
          <a:xfrm>
            <a:off x="353729" y="1779582"/>
            <a:ext cx="8424000" cy="3003918"/>
          </a:xfrm>
        </p:spPr>
        <p:txBody>
          <a:bodyPr/>
          <a:lstStyle/>
          <a:p>
            <a:r>
              <a:rPr lang="fr-FR" sz="1600" dirty="0"/>
              <a:t> </a:t>
            </a:r>
            <a:r>
              <a:rPr lang="fr-FR" sz="1600" i="1" dirty="0"/>
              <a:t>(Une proposition à choisir parmi trois activités possibles)</a:t>
            </a:r>
          </a:p>
          <a:p>
            <a:endParaRPr lang="fr-FR" sz="1600" i="1" dirty="0"/>
          </a:p>
          <a:p>
            <a:r>
              <a:rPr lang="fr-FR" sz="1600" b="1" dirty="0">
                <a:solidFill>
                  <a:srgbClr val="F7C945"/>
                </a:solidFill>
                <a:sym typeface="Wingdings" panose="05000000000000000000" pitchFamily="2" charset="2"/>
              </a:rPr>
              <a:t></a:t>
            </a:r>
            <a:r>
              <a:rPr lang="fr-FR" sz="1600" b="1" dirty="0">
                <a:solidFill>
                  <a:srgbClr val="57B4A2"/>
                </a:solidFill>
                <a:sym typeface="Wingdings" panose="05000000000000000000" pitchFamily="2" charset="2"/>
              </a:rPr>
              <a:t> </a:t>
            </a:r>
            <a:r>
              <a:rPr lang="fr-FR" sz="1600" b="1" dirty="0">
                <a:solidFill>
                  <a:srgbClr val="57B4A2"/>
                </a:solidFill>
              </a:rPr>
              <a:t>Proposition 1</a:t>
            </a:r>
            <a:r>
              <a:rPr lang="fr-FR" sz="1600" dirty="0"/>
              <a:t> : ouverture vers les leviers d’action </a:t>
            </a:r>
          </a:p>
          <a:p>
            <a:pPr marL="903288" lvl="1" indent="-285750">
              <a:buClr>
                <a:srgbClr val="57B4A2"/>
              </a:buClr>
              <a:buFont typeface="Wingdings" panose="05000000000000000000" pitchFamily="2" charset="2"/>
              <a:buChar char="§"/>
            </a:pPr>
            <a:r>
              <a:rPr lang="fr-FR" sz="1500" dirty="0"/>
              <a:t>Quelles actions concrètes pourrions-nous mettre en place pour favoriser l’égalité des chances dans les orientations scientifiques ?</a:t>
            </a:r>
          </a:p>
          <a:p>
            <a:pPr>
              <a:spcAft>
                <a:spcPts val="1200"/>
              </a:spcAft>
            </a:pPr>
            <a:r>
              <a:rPr lang="fr-FR" sz="1600" b="1" dirty="0">
                <a:solidFill>
                  <a:srgbClr val="F7C945"/>
                </a:solidFill>
                <a:sym typeface="Wingdings" panose="05000000000000000000" pitchFamily="2" charset="2"/>
              </a:rPr>
              <a:t> </a:t>
            </a:r>
            <a:r>
              <a:rPr lang="fr-FR" sz="1600" b="1" dirty="0">
                <a:solidFill>
                  <a:srgbClr val="57B4A2"/>
                </a:solidFill>
              </a:rPr>
              <a:t>Proposition 2</a:t>
            </a:r>
            <a:r>
              <a:rPr lang="fr-FR" sz="1600" dirty="0">
                <a:solidFill>
                  <a:srgbClr val="57B4A2"/>
                </a:solidFill>
              </a:rPr>
              <a:t> </a:t>
            </a:r>
            <a:r>
              <a:rPr lang="fr-FR" sz="1600" dirty="0"/>
              <a:t>:  questionner les stéréotypes selon différents axes d’observation afin d’engager des actions </a:t>
            </a:r>
          </a:p>
          <a:p>
            <a:pPr>
              <a:spcAft>
                <a:spcPts val="1200"/>
              </a:spcAft>
            </a:pPr>
            <a:r>
              <a:rPr lang="fr-FR" sz="1600" b="1" dirty="0">
                <a:solidFill>
                  <a:srgbClr val="F7C945"/>
                </a:solidFill>
                <a:sym typeface="Wingdings" panose="05000000000000000000" pitchFamily="2" charset="2"/>
              </a:rPr>
              <a:t> </a:t>
            </a:r>
            <a:r>
              <a:rPr lang="fr-FR" sz="1600" b="1" dirty="0">
                <a:solidFill>
                  <a:srgbClr val="57B4A2"/>
                </a:solidFill>
              </a:rPr>
              <a:t>Proposition 3</a:t>
            </a:r>
            <a:r>
              <a:rPr lang="fr-FR" sz="1600" dirty="0"/>
              <a:t> : appropriation de la fiche-action n° 5 du rapport de l’IGESR et projection vers des actions concrètes</a:t>
            </a:r>
          </a:p>
          <a:p>
            <a:endParaRPr lang="fr-FR" sz="1600" dirty="0"/>
          </a:p>
        </p:txBody>
      </p:sp>
      <p:sp>
        <p:nvSpPr>
          <p:cNvPr id="7" name="Titre 6"/>
          <p:cNvSpPr>
            <a:spLocks noGrp="1"/>
          </p:cNvSpPr>
          <p:nvPr>
            <p:ph type="title"/>
            <p:custDataLst>
              <p:tags r:id="rId4"/>
            </p:custDataLst>
          </p:nvPr>
        </p:nvSpPr>
        <p:spPr>
          <a:xfrm>
            <a:off x="359999" y="1059582"/>
            <a:ext cx="5904001" cy="720000"/>
          </a:xfrm>
          <a:solidFill>
            <a:srgbClr val="57B4A2"/>
          </a:solidFill>
        </p:spPr>
        <p:txBody>
          <a:bodyPr anchor="ctr"/>
          <a:lstStyle/>
          <a:p>
            <a:r>
              <a:rPr lang="fr-FR" sz="2800" dirty="0">
                <a:solidFill>
                  <a:schemeClr val="bg1"/>
                </a:solidFill>
              </a:rPr>
              <a:t>Temps 2 : ateliers 1</a:t>
            </a:r>
            <a:r>
              <a:rPr lang="fr-FR" sz="2800" baseline="30000" dirty="0">
                <a:solidFill>
                  <a:schemeClr val="bg1"/>
                </a:solidFill>
              </a:rPr>
              <a:t>er</a:t>
            </a:r>
            <a:r>
              <a:rPr lang="fr-FR" sz="2800" dirty="0">
                <a:solidFill>
                  <a:schemeClr val="bg1"/>
                </a:solidFill>
              </a:rPr>
              <a:t> degré (1 h)</a:t>
            </a:r>
          </a:p>
        </p:txBody>
      </p:sp>
      <p:sp>
        <p:nvSpPr>
          <p:cNvPr id="8" name="Espace réservé du pied de page 7">
            <a:extLst>
              <a:ext uri="{FF2B5EF4-FFF2-40B4-BE49-F238E27FC236}">
                <a16:creationId xmlns:a16="http://schemas.microsoft.com/office/drawing/2014/main" id="{47E36592-D27C-43F2-A289-C94543D607C5}"/>
              </a:ext>
            </a:extLst>
          </p:cNvPr>
          <p:cNvSpPr>
            <a:spLocks noGrp="1"/>
          </p:cNvSpPr>
          <p:nvPr>
            <p:ph type="ftr" sz="quarter" idx="11"/>
            <p:custDataLst>
              <p:tags r:id="rId5"/>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2119932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26</a:t>
            </a:fld>
            <a:endParaRPr lang="fr-FR" dirty="0"/>
          </a:p>
        </p:txBody>
      </p:sp>
      <p:sp>
        <p:nvSpPr>
          <p:cNvPr id="5" name="Espace réservé du contenu 4"/>
          <p:cNvSpPr>
            <a:spLocks noGrp="1"/>
          </p:cNvSpPr>
          <p:nvPr>
            <p:ph sz="quarter" idx="14"/>
            <p:custDataLst>
              <p:tags r:id="rId3"/>
            </p:custDataLst>
          </p:nvPr>
        </p:nvSpPr>
        <p:spPr>
          <a:xfrm>
            <a:off x="353729" y="1779662"/>
            <a:ext cx="8424000" cy="3003838"/>
          </a:xfrm>
        </p:spPr>
        <p:txBody>
          <a:bodyPr/>
          <a:lstStyle/>
          <a:p>
            <a:pPr algn="just"/>
            <a:r>
              <a:rPr lang="fr-FR" sz="1600" dirty="0"/>
              <a:t> </a:t>
            </a:r>
            <a:r>
              <a:rPr lang="fr-FR" sz="2000" dirty="0">
                <a:sym typeface="Wingdings" panose="05000000000000000000" pitchFamily="2" charset="2"/>
              </a:rPr>
              <a:t>Le </a:t>
            </a:r>
            <a:r>
              <a:rPr lang="fr-FR" sz="2000" kern="100" dirty="0" err="1">
                <a:effectLst/>
                <a:latin typeface="Aptos" panose="020B0004020202020204" pitchFamily="34" charset="0"/>
                <a:ea typeface="Aptos" panose="020B0004020202020204" pitchFamily="34" charset="0"/>
                <a:cs typeface="Times New Roman" panose="02020603050405020304" pitchFamily="18" charset="0"/>
              </a:rPr>
              <a:t>magistere</a:t>
            </a:r>
            <a:r>
              <a:rPr lang="fr-FR" sz="2000" kern="100" dirty="0">
                <a:effectLst/>
                <a:latin typeface="Aptos" panose="020B0004020202020204" pitchFamily="34" charset="0"/>
                <a:ea typeface="Aptos" panose="020B0004020202020204" pitchFamily="34" charset="0"/>
                <a:cs typeface="Times New Roman" panose="02020603050405020304" pitchFamily="18" charset="0"/>
              </a:rPr>
              <a:t> Plan filles et maths, vers une pédagogie égalitaire dans les enseignements </a:t>
            </a:r>
            <a:r>
              <a:rPr lang="fr-FR" sz="2000" kern="100" dirty="0">
                <a:latin typeface="Aptos" panose="020B0004020202020204" pitchFamily="34" charset="0"/>
                <a:ea typeface="Aptos" panose="020B0004020202020204" pitchFamily="34" charset="0"/>
                <a:cs typeface="Times New Roman" panose="02020603050405020304" pitchFamily="18" charset="0"/>
              </a:rPr>
              <a:t>propose des actions à mettre en œuvre dans toutes les classes, qui peuvent être le support de discussion en équipe.</a:t>
            </a:r>
            <a:endParaRPr lang="fr-FR" sz="1800" kern="100" dirty="0">
              <a:latin typeface="Aptos" panose="020B0004020202020204" pitchFamily="34" charset="0"/>
              <a:ea typeface="Aptos" panose="020B0004020202020204" pitchFamily="34" charset="0"/>
              <a:cs typeface="Times New Roman" panose="02020603050405020304" pitchFamily="18" charset="0"/>
            </a:endParaRPr>
          </a:p>
          <a:p>
            <a:r>
              <a:rPr lang="fr-FR" sz="1800" b="1" i="1" kern="100" dirty="0">
                <a:solidFill>
                  <a:schemeClr val="tx2">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rPr>
              <a:t>Lien vers le magistère </a:t>
            </a:r>
            <a:r>
              <a:rPr lang="fr-FR" sz="1800" kern="100" dirty="0">
                <a:solidFill>
                  <a:schemeClr val="tx2">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https://partage02.magistere.apps.education.fr/mod/h5pactivity/view.php?id=10955#h5pbookid=5648&amp;section=top&amp;chapter=h5p-interactive-book-chapter-bfbd507f-eaa7-4bb8-bdae-01b7e903e0b3</a:t>
            </a:r>
            <a:endParaRPr lang="fr-FR" sz="1800" kern="100" dirty="0">
              <a:solidFill>
                <a:schemeClr val="tx2">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fr-FR" sz="1800" kern="100" dirty="0">
              <a:solidFill>
                <a:schemeClr val="tx2">
                  <a:lumMod val="60000"/>
                  <a:lumOff val="40000"/>
                </a:schemeClr>
              </a:solidFill>
              <a:latin typeface="Aptos" panose="020B0004020202020204" pitchFamily="34" charset="0"/>
              <a:ea typeface="Aptos" panose="020B0004020202020204" pitchFamily="34" charset="0"/>
              <a:cs typeface="Times New Roman" panose="02020603050405020304" pitchFamily="18" charset="0"/>
            </a:endParaRPr>
          </a:p>
          <a:p>
            <a:r>
              <a:rPr lang="fr-FR" sz="1800" kern="100" dirty="0">
                <a:effectLst/>
                <a:latin typeface="Aptos" panose="020B0004020202020204" pitchFamily="34" charset="0"/>
                <a:ea typeface="Aptos" panose="020B0004020202020204" pitchFamily="34" charset="0"/>
                <a:cs typeface="Times New Roman" panose="02020603050405020304" pitchFamily="18" charset="0"/>
              </a:rPr>
              <a:t>Vous trouverez les actions à mettre en œuvre proposées par le magistère ci-après.</a:t>
            </a:r>
          </a:p>
          <a:p>
            <a:endParaRPr lang="fr-FR"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7" name="Titre 6"/>
          <p:cNvSpPr>
            <a:spLocks noGrp="1"/>
          </p:cNvSpPr>
          <p:nvPr>
            <p:ph type="title"/>
            <p:custDataLst>
              <p:tags r:id="rId4"/>
            </p:custDataLst>
          </p:nvPr>
        </p:nvSpPr>
        <p:spPr>
          <a:xfrm>
            <a:off x="1547664" y="195486"/>
            <a:ext cx="5904001" cy="1152128"/>
          </a:xfrm>
          <a:solidFill>
            <a:srgbClr val="57B4A2"/>
          </a:solidFill>
        </p:spPr>
        <p:txBody>
          <a:bodyPr anchor="ctr"/>
          <a:lstStyle/>
          <a:p>
            <a:pPr algn="ctr"/>
            <a:r>
              <a:rPr lang="fr-FR" sz="2800" dirty="0">
                <a:solidFill>
                  <a:schemeClr val="bg1"/>
                </a:solidFill>
              </a:rPr>
              <a:t>Propositions d’actions à mettre en œuvre (proposition 1)</a:t>
            </a:r>
          </a:p>
        </p:txBody>
      </p:sp>
      <p:sp>
        <p:nvSpPr>
          <p:cNvPr id="8" name="Espace réservé du pied de page 7">
            <a:extLst>
              <a:ext uri="{FF2B5EF4-FFF2-40B4-BE49-F238E27FC236}">
                <a16:creationId xmlns:a16="http://schemas.microsoft.com/office/drawing/2014/main" id="{BB90A977-B99E-46C8-A293-6B36A6FA28C6}"/>
              </a:ext>
            </a:extLst>
          </p:cNvPr>
          <p:cNvSpPr>
            <a:spLocks noGrp="1"/>
          </p:cNvSpPr>
          <p:nvPr>
            <p:ph type="ftr" sz="quarter" idx="11"/>
            <p:custDataLst>
              <p:tags r:id="rId5"/>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2789416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27</a:t>
            </a:fld>
            <a:endParaRPr lang="fr-FR" dirty="0"/>
          </a:p>
        </p:txBody>
      </p:sp>
      <p:sp>
        <p:nvSpPr>
          <p:cNvPr id="5" name="Espace réservé du contenu 4"/>
          <p:cNvSpPr>
            <a:spLocks noGrp="1"/>
          </p:cNvSpPr>
          <p:nvPr>
            <p:ph sz="quarter" idx="14"/>
            <p:custDataLst>
              <p:tags r:id="rId3"/>
            </p:custDataLst>
          </p:nvPr>
        </p:nvSpPr>
        <p:spPr>
          <a:xfrm>
            <a:off x="353729" y="1635646"/>
            <a:ext cx="8424000" cy="3147854"/>
          </a:xfrm>
        </p:spPr>
        <p:txBody>
          <a:bodyPr/>
          <a:lstStyle/>
          <a:p>
            <a:pPr algn="just"/>
            <a:r>
              <a:rPr lang="fr-FR" sz="1600" dirty="0"/>
              <a:t> </a:t>
            </a:r>
            <a:r>
              <a:rPr lang="fr-FR" sz="1800" b="1" dirty="0"/>
              <a:t>La répartition équitable du temps de parole concerne également la manière dont les élèves sont sollicités sur le plan mathématique.</a:t>
            </a:r>
            <a:r>
              <a:rPr lang="fr-FR" sz="1800" dirty="0"/>
              <a:t> Des études ont montré que les filles sont plus souvent interrogées pour rappeler le cours ou donner une définition, tandis que les garçons sont davantage invités à faire progresser le raisonnement et l’avancée didactique.</a:t>
            </a:r>
          </a:p>
          <a:p>
            <a:pPr algn="just"/>
            <a:endParaRPr lang="fr-FR" sz="1800" dirty="0"/>
          </a:p>
          <a:p>
            <a:pPr algn="just"/>
            <a:r>
              <a:rPr lang="fr-FR" sz="1800" dirty="0"/>
              <a:t>Il est donc essentiel de veiller non seulement à interroger filles et garçons de façon équilibrée, mais aussi de manière constructive, en leur donnant à chacun des occasions réelles de contribuer à la réflexion mathématique et à la dynamique du cours.</a:t>
            </a:r>
          </a:p>
          <a:p>
            <a:endParaRPr lang="fr-FR" sz="1600" dirty="0"/>
          </a:p>
        </p:txBody>
      </p:sp>
      <p:sp>
        <p:nvSpPr>
          <p:cNvPr id="7" name="Titre 6"/>
          <p:cNvSpPr>
            <a:spLocks noGrp="1"/>
          </p:cNvSpPr>
          <p:nvPr>
            <p:ph type="title"/>
            <p:custDataLst>
              <p:tags r:id="rId4"/>
            </p:custDataLst>
          </p:nvPr>
        </p:nvSpPr>
        <p:spPr>
          <a:xfrm>
            <a:off x="1547664" y="195486"/>
            <a:ext cx="6768752" cy="1080120"/>
          </a:xfrm>
          <a:solidFill>
            <a:srgbClr val="57B4A2"/>
          </a:solidFill>
        </p:spPr>
        <p:txBody>
          <a:bodyPr anchor="ctr"/>
          <a:lstStyle/>
          <a:p>
            <a:r>
              <a:rPr lang="fr-FR" sz="2400" dirty="0">
                <a:solidFill>
                  <a:schemeClr val="bg1"/>
                </a:solidFill>
              </a:rPr>
              <a:t>Promouvoir un oral constructif pour les élèves et une répartition équitable du temps de parole</a:t>
            </a:r>
          </a:p>
        </p:txBody>
      </p:sp>
      <p:sp>
        <p:nvSpPr>
          <p:cNvPr id="8" name="Espace réservé du pied de page 7">
            <a:extLst>
              <a:ext uri="{FF2B5EF4-FFF2-40B4-BE49-F238E27FC236}">
                <a16:creationId xmlns:a16="http://schemas.microsoft.com/office/drawing/2014/main" id="{F5AE9377-DFB3-4E7F-9CEF-40F6786EFD15}"/>
              </a:ext>
            </a:extLst>
          </p:cNvPr>
          <p:cNvSpPr>
            <a:spLocks noGrp="1"/>
          </p:cNvSpPr>
          <p:nvPr>
            <p:ph type="ftr" sz="quarter" idx="11"/>
            <p:custDataLst>
              <p:tags r:id="rId5"/>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3530143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28</a:t>
            </a:fld>
            <a:endParaRPr lang="fr-FR" dirty="0"/>
          </a:p>
        </p:txBody>
      </p:sp>
      <p:sp>
        <p:nvSpPr>
          <p:cNvPr id="5" name="Espace réservé du contenu 4"/>
          <p:cNvSpPr>
            <a:spLocks noGrp="1"/>
          </p:cNvSpPr>
          <p:nvPr>
            <p:ph sz="quarter" idx="14"/>
            <p:custDataLst>
              <p:tags r:id="rId3"/>
            </p:custDataLst>
          </p:nvPr>
        </p:nvSpPr>
        <p:spPr>
          <a:xfrm>
            <a:off x="353729" y="1635646"/>
            <a:ext cx="8424000" cy="3147854"/>
          </a:xfrm>
        </p:spPr>
        <p:txBody>
          <a:bodyPr/>
          <a:lstStyle/>
          <a:p>
            <a:pPr algn="just"/>
            <a:r>
              <a:rPr lang="fr-FR" sz="1600" dirty="0"/>
              <a:t> </a:t>
            </a:r>
          </a:p>
        </p:txBody>
      </p:sp>
      <p:sp>
        <p:nvSpPr>
          <p:cNvPr id="7" name="Titre 6"/>
          <p:cNvSpPr>
            <a:spLocks noGrp="1"/>
          </p:cNvSpPr>
          <p:nvPr>
            <p:ph type="title"/>
            <p:custDataLst>
              <p:tags r:id="rId4"/>
            </p:custDataLst>
          </p:nvPr>
        </p:nvSpPr>
        <p:spPr>
          <a:xfrm>
            <a:off x="1547664" y="195486"/>
            <a:ext cx="6768752" cy="1080120"/>
          </a:xfrm>
          <a:solidFill>
            <a:srgbClr val="57B4A2"/>
          </a:solidFill>
        </p:spPr>
        <p:txBody>
          <a:bodyPr anchor="ctr"/>
          <a:lstStyle/>
          <a:p>
            <a:r>
              <a:rPr lang="fr-FR" sz="2400" dirty="0">
                <a:solidFill>
                  <a:schemeClr val="bg1"/>
                </a:solidFill>
              </a:rPr>
              <a:t>Créer un climat de travail sécurisant en évitant ce qui est compétition, jugements évaluatifs sans feedbacks constructifs</a:t>
            </a:r>
          </a:p>
        </p:txBody>
      </p:sp>
      <p:sp>
        <p:nvSpPr>
          <p:cNvPr id="8" name="ZoneTexte 7">
            <a:extLst>
              <a:ext uri="{FF2B5EF4-FFF2-40B4-BE49-F238E27FC236}">
                <a16:creationId xmlns:a16="http://schemas.microsoft.com/office/drawing/2014/main" id="{6B01EB0F-70CB-7C22-D9B0-96E2C6E13D3D}"/>
              </a:ext>
            </a:extLst>
          </p:cNvPr>
          <p:cNvSpPr txBox="1"/>
          <p:nvPr/>
        </p:nvSpPr>
        <p:spPr>
          <a:xfrm>
            <a:off x="611560" y="1670402"/>
            <a:ext cx="7704856" cy="1754326"/>
          </a:xfrm>
          <a:prstGeom prst="rect">
            <a:avLst/>
          </a:prstGeom>
          <a:noFill/>
        </p:spPr>
        <p:txBody>
          <a:bodyPr wrap="square">
            <a:spAutoFit/>
          </a:bodyPr>
          <a:lstStyle/>
          <a:p>
            <a:pPr algn="just"/>
            <a:r>
              <a:rPr lang="fr-FR" b="1" dirty="0"/>
              <a:t>Par exemple, lors des déplacements dans les rangs, l’enseignant observe les copies et productions des élèves.</a:t>
            </a:r>
            <a:r>
              <a:rPr lang="fr-FR" dirty="0"/>
              <a:t> Or, faute de temps, les retours se limitent souvent à des jugements binaires du type </a:t>
            </a:r>
            <a:r>
              <a:rPr lang="fr-FR" i="1" dirty="0"/>
              <a:t>« c’est bon » / « ce n’est pas bon »</a:t>
            </a:r>
            <a:r>
              <a:rPr lang="fr-FR" dirty="0"/>
              <a:t>. Ce type de feedback évaluatif, rapide et superficiel, n’encourage pas réellement l’engagement des élèves, en particulier dans leur travail mathématique.</a:t>
            </a:r>
          </a:p>
        </p:txBody>
      </p:sp>
      <p:sp>
        <p:nvSpPr>
          <p:cNvPr id="6" name="ZoneTexte 5">
            <a:extLst>
              <a:ext uri="{FF2B5EF4-FFF2-40B4-BE49-F238E27FC236}">
                <a16:creationId xmlns:a16="http://schemas.microsoft.com/office/drawing/2014/main" id="{3EF67EC5-453E-944B-B030-7644F9D2DA68}"/>
              </a:ext>
            </a:extLst>
          </p:cNvPr>
          <p:cNvSpPr txBox="1"/>
          <p:nvPr/>
        </p:nvSpPr>
        <p:spPr>
          <a:xfrm>
            <a:off x="600541" y="3784768"/>
            <a:ext cx="7930376" cy="523220"/>
          </a:xfrm>
          <a:prstGeom prst="rect">
            <a:avLst/>
          </a:prstGeom>
          <a:solidFill>
            <a:schemeClr val="accent2">
              <a:lumMod val="40000"/>
              <a:lumOff val="60000"/>
            </a:schemeClr>
          </a:solidFill>
          <a:ln>
            <a:solidFill>
              <a:schemeClr val="accent1">
                <a:lumMod val="75000"/>
                <a:lumOff val="25000"/>
              </a:schemeClr>
            </a:solidFill>
          </a:ln>
        </p:spPr>
        <p:txBody>
          <a:bodyPr wrap="none" rtlCol="0">
            <a:spAutoFit/>
          </a:bodyPr>
          <a:lstStyle/>
          <a:p>
            <a:r>
              <a:rPr lang="fr-FR" dirty="0"/>
              <a:t>Un feedback possible : la démarche VIP de Mireille </a:t>
            </a:r>
            <a:r>
              <a:rPr lang="fr-FR" dirty="0" err="1"/>
              <a:t>Brigaudiot</a:t>
            </a:r>
            <a:endParaRPr lang="fr-FR" dirty="0"/>
          </a:p>
          <a:p>
            <a:r>
              <a:rPr lang="fr-FR" sz="1000" dirty="0">
                <a:hlinkClick r:id="rId7"/>
              </a:rPr>
              <a:t>https://blogacabdx.ac-bordeaux.fr/maternelle33/wp-content/uploads/sites/23/2019/05/La-d%C3%A9marche-VIP-de-Mireille-Brigaudiot.pdf</a:t>
            </a:r>
            <a:endParaRPr lang="fr-FR" sz="1000" dirty="0"/>
          </a:p>
        </p:txBody>
      </p:sp>
      <p:sp>
        <p:nvSpPr>
          <p:cNvPr id="9" name="Espace réservé du pied de page 7">
            <a:extLst>
              <a:ext uri="{FF2B5EF4-FFF2-40B4-BE49-F238E27FC236}">
                <a16:creationId xmlns:a16="http://schemas.microsoft.com/office/drawing/2014/main" id="{090AFAAF-DCA1-4ACB-8A48-E77C200EE8D3}"/>
              </a:ext>
            </a:extLst>
          </p:cNvPr>
          <p:cNvSpPr>
            <a:spLocks noGrp="1"/>
          </p:cNvSpPr>
          <p:nvPr>
            <p:ph type="ftr" sz="quarter" idx="11"/>
            <p:custDataLst>
              <p:tags r:id="rId5"/>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1899108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29</a:t>
            </a:fld>
            <a:endParaRPr lang="fr-FR" dirty="0"/>
          </a:p>
        </p:txBody>
      </p:sp>
      <p:sp>
        <p:nvSpPr>
          <p:cNvPr id="5" name="Espace réservé du contenu 4"/>
          <p:cNvSpPr>
            <a:spLocks noGrp="1"/>
          </p:cNvSpPr>
          <p:nvPr>
            <p:ph sz="quarter" idx="14"/>
            <p:custDataLst>
              <p:tags r:id="rId3"/>
            </p:custDataLst>
          </p:nvPr>
        </p:nvSpPr>
        <p:spPr>
          <a:xfrm>
            <a:off x="353729" y="1419622"/>
            <a:ext cx="8424000" cy="3363878"/>
          </a:xfrm>
        </p:spPr>
        <p:txBody>
          <a:bodyPr/>
          <a:lstStyle/>
          <a:p>
            <a:r>
              <a:rPr lang="fr-FR" sz="1600" dirty="0"/>
              <a:t> </a:t>
            </a:r>
          </a:p>
        </p:txBody>
      </p:sp>
      <p:sp>
        <p:nvSpPr>
          <p:cNvPr id="7" name="Titre 6"/>
          <p:cNvSpPr>
            <a:spLocks noGrp="1"/>
          </p:cNvSpPr>
          <p:nvPr>
            <p:ph type="title"/>
            <p:custDataLst>
              <p:tags r:id="rId4"/>
            </p:custDataLst>
          </p:nvPr>
        </p:nvSpPr>
        <p:spPr>
          <a:xfrm>
            <a:off x="1259632" y="195486"/>
            <a:ext cx="7415888" cy="1152128"/>
          </a:xfrm>
          <a:solidFill>
            <a:srgbClr val="57B4A2"/>
          </a:solidFill>
        </p:spPr>
        <p:txBody>
          <a:bodyPr anchor="ctr"/>
          <a:lstStyle/>
          <a:p>
            <a:r>
              <a:rPr lang="fr-FR" sz="2400" dirty="0">
                <a:solidFill>
                  <a:schemeClr val="bg1"/>
                </a:solidFill>
              </a:rPr>
              <a:t>Travailler en petits groupes mixtes et coopératifs en étant vigilant sur l’interdépendance positive et la responsabilité individuelle de toutes et tous</a:t>
            </a:r>
          </a:p>
        </p:txBody>
      </p:sp>
      <p:sp>
        <p:nvSpPr>
          <p:cNvPr id="8" name="ZoneTexte 7">
            <a:extLst>
              <a:ext uri="{FF2B5EF4-FFF2-40B4-BE49-F238E27FC236}">
                <a16:creationId xmlns:a16="http://schemas.microsoft.com/office/drawing/2014/main" id="{D9596573-6B1F-32F0-9EBB-06B9C49AEF4B}"/>
              </a:ext>
            </a:extLst>
          </p:cNvPr>
          <p:cNvSpPr txBox="1"/>
          <p:nvPr/>
        </p:nvSpPr>
        <p:spPr>
          <a:xfrm>
            <a:off x="381809" y="1419622"/>
            <a:ext cx="8424000" cy="2631490"/>
          </a:xfrm>
          <a:prstGeom prst="rect">
            <a:avLst/>
          </a:prstGeom>
          <a:noFill/>
        </p:spPr>
        <p:txBody>
          <a:bodyPr wrap="square">
            <a:spAutoFit/>
          </a:bodyPr>
          <a:lstStyle/>
          <a:p>
            <a:pPr algn="just"/>
            <a:r>
              <a:rPr lang="fr-FR" sz="1500" b="1" dirty="0"/>
              <a:t>Le travail en petits groupes mixtes et coopératifs représente un enjeu pédagogique essentiel.</a:t>
            </a:r>
            <a:r>
              <a:rPr lang="fr-FR" sz="1500" dirty="0"/>
              <a:t> Toutefois, il nécessite une vigilance particulière, notamment dans la répartition des rôles attribués aux élèves. En effet, on observe fréquemment que, dans les groupes mixtes, les filles se voient confier la prise de notes tandis que les garçons assument davantage les rôles oraux de restitution.</a:t>
            </a:r>
          </a:p>
          <a:p>
            <a:pPr algn="just"/>
            <a:r>
              <a:rPr lang="fr-FR" sz="1500" dirty="0"/>
              <a:t>Il est donc crucial de veiller à une véritable coopération entre filles et garçons, en s’assurant que les responsabilités soient réparties de manière équitable. Par ailleurs, la mixité numérique doit être pensée avec attention : lorsqu’une fille se retrouve seule dans un groupe de garçons, elle risque souvent d’être reléguée en retrait. Dans ces cas, il peut être préférable d’associer au moins deux filles dans un groupe de quatre, quitte à constituer par ailleurs certains groupes uniquement masculins.</a:t>
            </a:r>
          </a:p>
        </p:txBody>
      </p:sp>
      <p:sp>
        <p:nvSpPr>
          <p:cNvPr id="6" name="ZoneTexte 5">
            <a:extLst>
              <a:ext uri="{FF2B5EF4-FFF2-40B4-BE49-F238E27FC236}">
                <a16:creationId xmlns:a16="http://schemas.microsoft.com/office/drawing/2014/main" id="{4EFD170A-B68C-31F9-8C3B-A8ED999FA428}"/>
              </a:ext>
            </a:extLst>
          </p:cNvPr>
          <p:cNvSpPr txBox="1"/>
          <p:nvPr/>
        </p:nvSpPr>
        <p:spPr>
          <a:xfrm>
            <a:off x="1001291" y="4041698"/>
            <a:ext cx="7128875" cy="738664"/>
          </a:xfrm>
          <a:prstGeom prst="rect">
            <a:avLst/>
          </a:prstGeom>
          <a:solidFill>
            <a:schemeClr val="accent2">
              <a:lumMod val="40000"/>
              <a:lumOff val="60000"/>
            </a:schemeClr>
          </a:solidFill>
          <a:ln>
            <a:solidFill>
              <a:schemeClr val="accent1">
                <a:lumMod val="75000"/>
                <a:lumOff val="25000"/>
              </a:schemeClr>
            </a:solidFill>
          </a:ln>
        </p:spPr>
        <p:txBody>
          <a:bodyPr wrap="none" rtlCol="0">
            <a:spAutoFit/>
          </a:bodyPr>
          <a:lstStyle/>
          <a:p>
            <a:r>
              <a:rPr lang="fr-FR" sz="1400" dirty="0"/>
              <a:t>Une ressource possible : </a:t>
            </a:r>
          </a:p>
          <a:p>
            <a:r>
              <a:rPr lang="fr-FR" sz="1400" dirty="0"/>
              <a:t>comment organiser l’apprentissage des petits élèves en petits groupes de Céline Buchs</a:t>
            </a:r>
          </a:p>
          <a:p>
            <a:r>
              <a:rPr lang="fr-FR" sz="1400" dirty="0">
                <a:hlinkClick r:id="rId7"/>
              </a:rPr>
              <a:t>https://www.cnesco.fr/wp-content/uploads/2017/03/170313_13_Buchs.pdf</a:t>
            </a:r>
            <a:endParaRPr lang="fr-FR" sz="1400" dirty="0"/>
          </a:p>
        </p:txBody>
      </p:sp>
      <p:sp>
        <p:nvSpPr>
          <p:cNvPr id="9" name="Espace réservé du pied de page 7">
            <a:extLst>
              <a:ext uri="{FF2B5EF4-FFF2-40B4-BE49-F238E27FC236}">
                <a16:creationId xmlns:a16="http://schemas.microsoft.com/office/drawing/2014/main" id="{B095F5A2-099E-4561-BA0F-D1F298BDA6DD}"/>
              </a:ext>
            </a:extLst>
          </p:cNvPr>
          <p:cNvSpPr>
            <a:spLocks noGrp="1"/>
          </p:cNvSpPr>
          <p:nvPr>
            <p:ph type="ftr" sz="quarter" idx="11"/>
            <p:custDataLst>
              <p:tags r:id="rId5"/>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270392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3</a:t>
            </a:fld>
            <a:endParaRPr lang="fr-FR" dirty="0"/>
          </a:p>
        </p:txBody>
      </p:sp>
      <p:sp>
        <p:nvSpPr>
          <p:cNvPr id="5" name="Espace réservé du contenu 4"/>
          <p:cNvSpPr>
            <a:spLocks noGrp="1"/>
          </p:cNvSpPr>
          <p:nvPr>
            <p:ph sz="quarter" idx="14"/>
            <p:custDataLst>
              <p:tags r:id="rId3"/>
            </p:custDataLst>
          </p:nvPr>
        </p:nvSpPr>
        <p:spPr/>
        <p:txBody>
          <a:bodyPr/>
          <a:lstStyle/>
          <a:p>
            <a:pPr lvl="0">
              <a:lnSpc>
                <a:spcPct val="250000"/>
              </a:lnSpc>
            </a:pPr>
            <a:r>
              <a:rPr lang="fr-FR" sz="1600" b="1" dirty="0">
                <a:solidFill>
                  <a:srgbClr val="F7C945"/>
                </a:solidFill>
                <a:sym typeface="Wingdings" panose="05000000000000000000" pitchFamily="2" charset="2"/>
              </a:rPr>
              <a:t></a:t>
            </a:r>
            <a:r>
              <a:rPr lang="fr-FR" sz="1600" dirty="0"/>
              <a:t> Comprendre les inégalités persistantes d’orientation filles/garçons en sciences.</a:t>
            </a:r>
          </a:p>
          <a:p>
            <a:pPr lvl="0">
              <a:lnSpc>
                <a:spcPct val="250000"/>
              </a:lnSpc>
            </a:pPr>
            <a:r>
              <a:rPr lang="fr-FR" sz="1600" b="1" dirty="0">
                <a:solidFill>
                  <a:srgbClr val="F7C945"/>
                </a:solidFill>
                <a:sym typeface="Wingdings" panose="05000000000000000000" pitchFamily="2" charset="2"/>
              </a:rPr>
              <a:t></a:t>
            </a:r>
            <a:r>
              <a:rPr lang="fr-FR" sz="1600" dirty="0"/>
              <a:t> Identifier les stéréotypes et freins potentiels, dans et hors de l’école.</a:t>
            </a:r>
          </a:p>
          <a:p>
            <a:pPr lvl="0">
              <a:lnSpc>
                <a:spcPct val="250000"/>
              </a:lnSpc>
            </a:pPr>
            <a:r>
              <a:rPr lang="fr-FR" sz="1600" b="1" dirty="0">
                <a:solidFill>
                  <a:srgbClr val="F7C945"/>
                </a:solidFill>
                <a:sym typeface="Wingdings" panose="05000000000000000000" pitchFamily="2" charset="2"/>
              </a:rPr>
              <a:t></a:t>
            </a:r>
            <a:r>
              <a:rPr lang="fr-FR" sz="1600" dirty="0"/>
              <a:t> Prendre conscience des leviers d’action concrets dans les pratiques quotidiennes.</a:t>
            </a:r>
          </a:p>
          <a:p>
            <a:pPr lvl="0">
              <a:lnSpc>
                <a:spcPct val="250000"/>
              </a:lnSpc>
            </a:pPr>
            <a:r>
              <a:rPr lang="fr-FR" sz="1600" b="1" dirty="0">
                <a:solidFill>
                  <a:srgbClr val="F7C945"/>
                </a:solidFill>
                <a:sym typeface="Wingdings" panose="05000000000000000000" pitchFamily="2" charset="2"/>
              </a:rPr>
              <a:t></a:t>
            </a:r>
            <a:r>
              <a:rPr lang="fr-FR" sz="1600" dirty="0"/>
              <a:t> Lancer une dynamique collective au sein de l’école ou de l’établissement.</a:t>
            </a:r>
          </a:p>
          <a:p>
            <a:endParaRPr lang="fr-FR" dirty="0"/>
          </a:p>
        </p:txBody>
      </p:sp>
      <p:sp>
        <p:nvSpPr>
          <p:cNvPr id="7" name="Titre 6"/>
          <p:cNvSpPr>
            <a:spLocks noGrp="1"/>
          </p:cNvSpPr>
          <p:nvPr>
            <p:ph type="title"/>
            <p:custDataLst>
              <p:tags r:id="rId4"/>
            </p:custDataLst>
          </p:nvPr>
        </p:nvSpPr>
        <p:spPr>
          <a:xfrm>
            <a:off x="359999" y="1059582"/>
            <a:ext cx="3347905" cy="504056"/>
          </a:xfrm>
          <a:solidFill>
            <a:srgbClr val="57B4A2"/>
          </a:solidFill>
        </p:spPr>
        <p:txBody>
          <a:bodyPr anchor="ctr"/>
          <a:lstStyle/>
          <a:p>
            <a:pPr algn="ctr"/>
            <a:r>
              <a:rPr lang="fr-FR" dirty="0">
                <a:solidFill>
                  <a:schemeClr val="bg1"/>
                </a:solidFill>
              </a:rPr>
              <a:t>Objectifs de l’atelier</a:t>
            </a:r>
          </a:p>
        </p:txBody>
      </p:sp>
      <p:sp>
        <p:nvSpPr>
          <p:cNvPr id="8" name="Espace réservé du pied de page 7">
            <a:extLst>
              <a:ext uri="{FF2B5EF4-FFF2-40B4-BE49-F238E27FC236}">
                <a16:creationId xmlns:a16="http://schemas.microsoft.com/office/drawing/2014/main" id="{AA8648FA-0B5D-46E9-A334-0EAC77A23210}"/>
              </a:ext>
            </a:extLst>
          </p:cNvPr>
          <p:cNvSpPr>
            <a:spLocks noGrp="1"/>
          </p:cNvSpPr>
          <p:nvPr>
            <p:ph type="ftr" sz="quarter" idx="11"/>
            <p:custDataLst>
              <p:tags r:id="rId5"/>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88049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30</a:t>
            </a:fld>
            <a:endParaRPr lang="fr-FR" dirty="0"/>
          </a:p>
        </p:txBody>
      </p:sp>
      <p:sp>
        <p:nvSpPr>
          <p:cNvPr id="5" name="Espace réservé du contenu 4"/>
          <p:cNvSpPr>
            <a:spLocks noGrp="1"/>
          </p:cNvSpPr>
          <p:nvPr>
            <p:ph sz="quarter" idx="14"/>
            <p:custDataLst>
              <p:tags r:id="rId3"/>
            </p:custDataLst>
          </p:nvPr>
        </p:nvSpPr>
        <p:spPr>
          <a:xfrm>
            <a:off x="353729" y="1563638"/>
            <a:ext cx="8424000" cy="3096344"/>
          </a:xfrm>
        </p:spPr>
        <p:txBody>
          <a:bodyPr/>
          <a:lstStyle/>
          <a:p>
            <a:pPr algn="just"/>
            <a:r>
              <a:rPr lang="fr-FR" sz="1800" b="1" dirty="0"/>
              <a:t>Les supports pédagogiques constituent également un levier important pour lutter contre les stéréotypes.</a:t>
            </a:r>
            <a:r>
              <a:rPr lang="fr-FR" sz="1800" dirty="0"/>
              <a:t> Ils doivent être choisis avec soin afin d’éviter la reproduction de représentations stéréotypées des rôles féminins et masculins. Même si la plupart des enseignantes et enseignants sont attentifs à cette question, il arrive encore que certains contenus véhiculent, parfois de façon subtile, des schémas discriminants.</a:t>
            </a:r>
          </a:p>
          <a:p>
            <a:pPr algn="just"/>
            <a:r>
              <a:rPr lang="fr-FR" sz="1800" dirty="0"/>
              <a:t>Il est donc essentiel de proposer des supports équilibrés et valorisants, en donnant une place visible à des modèles féminins, notamment dans les disciplines scientifiques et mathématiques, afin d’élargir l’horizon des possibles pour tous les élèves.</a:t>
            </a:r>
          </a:p>
        </p:txBody>
      </p:sp>
      <p:sp>
        <p:nvSpPr>
          <p:cNvPr id="7" name="Titre 6"/>
          <p:cNvSpPr>
            <a:spLocks noGrp="1"/>
          </p:cNvSpPr>
          <p:nvPr>
            <p:ph type="title"/>
            <p:custDataLst>
              <p:tags r:id="rId4"/>
            </p:custDataLst>
          </p:nvPr>
        </p:nvSpPr>
        <p:spPr>
          <a:xfrm>
            <a:off x="1331640" y="195486"/>
            <a:ext cx="7446089" cy="1244634"/>
          </a:xfrm>
          <a:solidFill>
            <a:srgbClr val="57B4A2"/>
          </a:solidFill>
        </p:spPr>
        <p:txBody>
          <a:bodyPr anchor="ctr"/>
          <a:lstStyle/>
          <a:p>
            <a:r>
              <a:rPr lang="fr-FR" sz="2400" dirty="0">
                <a:solidFill>
                  <a:schemeClr val="bg1"/>
                </a:solidFill>
              </a:rPr>
              <a:t>Porter une attention aux supports pédagogiques et adopter des supports non-stéréotypés, voire mettre en avant des femmes scientifiques ou mathématiciennes</a:t>
            </a:r>
          </a:p>
        </p:txBody>
      </p:sp>
      <p:sp>
        <p:nvSpPr>
          <p:cNvPr id="8" name="Espace réservé du pied de page 7">
            <a:extLst>
              <a:ext uri="{FF2B5EF4-FFF2-40B4-BE49-F238E27FC236}">
                <a16:creationId xmlns:a16="http://schemas.microsoft.com/office/drawing/2014/main" id="{AC34DD0B-7457-4F53-9436-A43EE93BB35A}"/>
              </a:ext>
            </a:extLst>
          </p:cNvPr>
          <p:cNvSpPr>
            <a:spLocks noGrp="1"/>
          </p:cNvSpPr>
          <p:nvPr>
            <p:ph type="ftr" sz="quarter" idx="11"/>
            <p:custDataLst>
              <p:tags r:id="rId5"/>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2986287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31</a:t>
            </a:fld>
            <a:endParaRPr lang="fr-FR" dirty="0"/>
          </a:p>
        </p:txBody>
      </p:sp>
      <p:sp>
        <p:nvSpPr>
          <p:cNvPr id="5" name="Espace réservé du contenu 4"/>
          <p:cNvSpPr>
            <a:spLocks noGrp="1"/>
          </p:cNvSpPr>
          <p:nvPr>
            <p:ph sz="quarter" idx="14"/>
            <p:custDataLst>
              <p:tags r:id="rId3"/>
            </p:custDataLst>
          </p:nvPr>
        </p:nvSpPr>
        <p:spPr>
          <a:xfrm>
            <a:off x="353729" y="1419622"/>
            <a:ext cx="8424000" cy="3363878"/>
          </a:xfrm>
        </p:spPr>
        <p:txBody>
          <a:bodyPr/>
          <a:lstStyle/>
          <a:p>
            <a:r>
              <a:rPr lang="fr-FR" sz="1600" dirty="0"/>
              <a:t> </a:t>
            </a:r>
            <a:endParaRPr lang="fr-FR" sz="1600" dirty="0">
              <a:effectLst/>
              <a:latin typeface="Times New Roman" panose="02020603050405020304" pitchFamily="18" charset="0"/>
              <a:ea typeface="Times New Roman" panose="02020603050405020304" pitchFamily="18" charset="0"/>
            </a:endParaRPr>
          </a:p>
          <a:p>
            <a:endParaRPr lang="fr-FR" sz="1600" dirty="0"/>
          </a:p>
        </p:txBody>
      </p:sp>
      <p:sp>
        <p:nvSpPr>
          <p:cNvPr id="7" name="Titre 6"/>
          <p:cNvSpPr>
            <a:spLocks noGrp="1"/>
          </p:cNvSpPr>
          <p:nvPr>
            <p:ph type="title"/>
            <p:custDataLst>
              <p:tags r:id="rId4"/>
            </p:custDataLst>
          </p:nvPr>
        </p:nvSpPr>
        <p:spPr>
          <a:xfrm>
            <a:off x="1547664" y="195486"/>
            <a:ext cx="7416824" cy="1152128"/>
          </a:xfrm>
          <a:solidFill>
            <a:srgbClr val="57B4A2"/>
          </a:solidFill>
        </p:spPr>
        <p:txBody>
          <a:bodyPr anchor="ctr"/>
          <a:lstStyle/>
          <a:p>
            <a:r>
              <a:rPr lang="fr-FR" sz="2400" dirty="0">
                <a:solidFill>
                  <a:schemeClr val="bg1"/>
                </a:solidFill>
              </a:rPr>
              <a:t>Expliciter l’enseignement pour que chaque élève comprenne les objectifs et se sente capable de les atteindre par son engagement</a:t>
            </a:r>
          </a:p>
        </p:txBody>
      </p:sp>
      <p:sp>
        <p:nvSpPr>
          <p:cNvPr id="8" name="ZoneTexte 7">
            <a:extLst>
              <a:ext uri="{FF2B5EF4-FFF2-40B4-BE49-F238E27FC236}">
                <a16:creationId xmlns:a16="http://schemas.microsoft.com/office/drawing/2014/main" id="{1B71161F-8CFF-30AD-2692-79D64FC31C17}"/>
              </a:ext>
            </a:extLst>
          </p:cNvPr>
          <p:cNvSpPr txBox="1"/>
          <p:nvPr/>
        </p:nvSpPr>
        <p:spPr>
          <a:xfrm>
            <a:off x="611560" y="1695084"/>
            <a:ext cx="8352928" cy="1200329"/>
          </a:xfrm>
          <a:prstGeom prst="rect">
            <a:avLst/>
          </a:prstGeom>
          <a:noFill/>
        </p:spPr>
        <p:txBody>
          <a:bodyPr wrap="square">
            <a:spAutoFit/>
          </a:bodyPr>
          <a:lstStyle/>
          <a:p>
            <a:pPr algn="just"/>
            <a:r>
              <a:rPr lang="fr-FR" b="1" dirty="0"/>
              <a:t>Expliciter son enseignement favorise un meilleur climat de confiance pour les filles.</a:t>
            </a:r>
            <a:r>
              <a:rPr lang="fr-FR" dirty="0"/>
              <a:t> En comprenant plus clairement ce qui est attendu d’elles, elles se sentent davantage en sécurité et renforcent leur confiance en leurs propres capacités.</a:t>
            </a:r>
          </a:p>
        </p:txBody>
      </p:sp>
      <p:sp>
        <p:nvSpPr>
          <p:cNvPr id="9" name="Espace réservé du pied de page 7">
            <a:extLst>
              <a:ext uri="{FF2B5EF4-FFF2-40B4-BE49-F238E27FC236}">
                <a16:creationId xmlns:a16="http://schemas.microsoft.com/office/drawing/2014/main" id="{A8AC6CDD-B648-47B9-86FE-80D40EA5E44A}"/>
              </a:ext>
            </a:extLst>
          </p:cNvPr>
          <p:cNvSpPr>
            <a:spLocks noGrp="1"/>
          </p:cNvSpPr>
          <p:nvPr>
            <p:ph type="ftr" sz="quarter" idx="11"/>
            <p:custDataLst>
              <p:tags r:id="rId5"/>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2333324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32</a:t>
            </a:fld>
            <a:endParaRPr lang="fr-FR" dirty="0"/>
          </a:p>
        </p:txBody>
      </p:sp>
      <p:sp>
        <p:nvSpPr>
          <p:cNvPr id="5" name="Espace réservé du contenu 4"/>
          <p:cNvSpPr>
            <a:spLocks noGrp="1"/>
          </p:cNvSpPr>
          <p:nvPr>
            <p:ph sz="quarter" idx="14"/>
            <p:custDataLst>
              <p:tags r:id="rId3"/>
            </p:custDataLst>
          </p:nvPr>
        </p:nvSpPr>
        <p:spPr>
          <a:xfrm>
            <a:off x="353729" y="1419622"/>
            <a:ext cx="8424000" cy="3363878"/>
          </a:xfrm>
        </p:spPr>
        <p:txBody>
          <a:bodyPr/>
          <a:lstStyle/>
          <a:p>
            <a:r>
              <a:rPr lang="fr-FR" sz="1600" dirty="0"/>
              <a:t> </a:t>
            </a:r>
            <a:endParaRPr lang="fr-FR" sz="1600" dirty="0">
              <a:effectLst/>
              <a:latin typeface="Times New Roman" panose="02020603050405020304" pitchFamily="18" charset="0"/>
              <a:ea typeface="Times New Roman" panose="02020603050405020304" pitchFamily="18" charset="0"/>
            </a:endParaRPr>
          </a:p>
          <a:p>
            <a:endParaRPr lang="fr-FR" sz="1600" dirty="0"/>
          </a:p>
        </p:txBody>
      </p:sp>
      <p:sp>
        <p:nvSpPr>
          <p:cNvPr id="7" name="Titre 6"/>
          <p:cNvSpPr>
            <a:spLocks noGrp="1"/>
          </p:cNvSpPr>
          <p:nvPr>
            <p:ph type="title"/>
            <p:custDataLst>
              <p:tags r:id="rId4"/>
            </p:custDataLst>
          </p:nvPr>
        </p:nvSpPr>
        <p:spPr>
          <a:xfrm>
            <a:off x="1547664" y="195486"/>
            <a:ext cx="7416824" cy="1152128"/>
          </a:xfrm>
          <a:solidFill>
            <a:srgbClr val="57B4A2"/>
          </a:solidFill>
        </p:spPr>
        <p:txBody>
          <a:bodyPr anchor="ctr"/>
          <a:lstStyle/>
          <a:p>
            <a:r>
              <a:rPr lang="fr-FR" sz="2400" dirty="0">
                <a:solidFill>
                  <a:schemeClr val="bg1"/>
                </a:solidFill>
              </a:rPr>
              <a:t>Adopter un langage neutre et bannir toute forme de sexisme</a:t>
            </a:r>
          </a:p>
        </p:txBody>
      </p:sp>
      <p:sp>
        <p:nvSpPr>
          <p:cNvPr id="8" name="ZoneTexte 7">
            <a:extLst>
              <a:ext uri="{FF2B5EF4-FFF2-40B4-BE49-F238E27FC236}">
                <a16:creationId xmlns:a16="http://schemas.microsoft.com/office/drawing/2014/main" id="{1B71161F-8CFF-30AD-2692-79D64FC31C17}"/>
              </a:ext>
            </a:extLst>
          </p:cNvPr>
          <p:cNvSpPr txBox="1"/>
          <p:nvPr/>
        </p:nvSpPr>
        <p:spPr>
          <a:xfrm>
            <a:off x="347458" y="1409598"/>
            <a:ext cx="8617030" cy="3293209"/>
          </a:xfrm>
          <a:prstGeom prst="rect">
            <a:avLst/>
          </a:prstGeom>
          <a:noFill/>
        </p:spPr>
        <p:txBody>
          <a:bodyPr wrap="square">
            <a:spAutoFit/>
          </a:bodyPr>
          <a:lstStyle/>
          <a:p>
            <a:pPr algn="just"/>
            <a:r>
              <a:rPr lang="fr-FR" sz="1600" b="1" dirty="0"/>
              <a:t>Le dernier point important à considérer est l’adoption d’un langage neutre et le bannissement de toute forme de sexisme,</a:t>
            </a:r>
            <a:r>
              <a:rPr lang="fr-FR" sz="1600" dirty="0"/>
              <a:t> qu’il provienne des adultes envers les élèves ou des élèves entre eux.</a:t>
            </a:r>
          </a:p>
          <a:p>
            <a:pPr algn="just"/>
            <a:r>
              <a:rPr lang="fr-FR" sz="1600" dirty="0"/>
              <a:t>Des élèves filles auditionnées  ont rapporté des propos sexistes vécus aussi bien de la part de leurs camarades garçons — par exemple : </a:t>
            </a:r>
            <a:r>
              <a:rPr lang="fr-FR" sz="1600" i="1" dirty="0"/>
              <a:t>« ah ben tiens, t’as réussi cet exercice, c’est bizarre, t’es une fille »</a:t>
            </a:r>
            <a:r>
              <a:rPr lang="fr-FR" sz="1600" dirty="0"/>
              <a:t> — que de la part d’enseignants ou d’enseignantes. Lors d’une activité mathématique, l’une d’elles a raconté qu’après avoir résolu un exercice, son enseignante s’était tournée vers les élèves garçons en leur disant : </a:t>
            </a:r>
            <a:r>
              <a:rPr lang="fr-FR" sz="1600" i="1" dirty="0"/>
              <a:t>« mais dis donc messieurs, ça vous dérange pas que ce soit une fille qui ait résolu avant vous l’exercice ? »</a:t>
            </a:r>
            <a:endParaRPr lang="fr-FR" sz="1600" dirty="0"/>
          </a:p>
          <a:p>
            <a:pPr algn="just"/>
            <a:r>
              <a:rPr lang="fr-FR" sz="1600" dirty="0"/>
              <a:t>Ces propos ne visent évidemment pas, de la part de l’enseignant, à promouvoir l’inégalité. Pourtant, in fine, c’est bien l’effet qu’ils produisent, surtout lorsqu’ils se cumulent. Ils peuvent amener les filles à avoir moins confiance en elles et à se sentir moins légitimes dans des études ou des cursus mathématiques.</a:t>
            </a:r>
          </a:p>
        </p:txBody>
      </p:sp>
      <p:sp>
        <p:nvSpPr>
          <p:cNvPr id="9" name="Espace réservé du pied de page 7">
            <a:extLst>
              <a:ext uri="{FF2B5EF4-FFF2-40B4-BE49-F238E27FC236}">
                <a16:creationId xmlns:a16="http://schemas.microsoft.com/office/drawing/2014/main" id="{35B53DC8-8076-474A-8B53-7F16B771F28E}"/>
              </a:ext>
            </a:extLst>
          </p:cNvPr>
          <p:cNvSpPr>
            <a:spLocks noGrp="1"/>
          </p:cNvSpPr>
          <p:nvPr>
            <p:ph type="ftr" sz="quarter" idx="11"/>
            <p:custDataLst>
              <p:tags r:id="rId5"/>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2881448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4</a:t>
            </a:fld>
            <a:endParaRPr lang="fr-FR" dirty="0"/>
          </a:p>
        </p:txBody>
      </p:sp>
      <p:sp>
        <p:nvSpPr>
          <p:cNvPr id="5" name="Espace réservé du contenu 4"/>
          <p:cNvSpPr>
            <a:spLocks noGrp="1"/>
          </p:cNvSpPr>
          <p:nvPr>
            <p:ph sz="quarter" idx="14"/>
            <p:custDataLst>
              <p:tags r:id="rId3"/>
            </p:custDataLst>
          </p:nvPr>
        </p:nvSpPr>
        <p:spPr/>
        <p:txBody>
          <a:bodyPr/>
          <a:lstStyle/>
          <a:p>
            <a:r>
              <a:rPr lang="fr-FR" sz="1600" b="1" dirty="0">
                <a:solidFill>
                  <a:srgbClr val="F7C945"/>
                </a:solidFill>
                <a:sym typeface="Wingdings" panose="05000000000000000000" pitchFamily="2" charset="2"/>
              </a:rPr>
              <a:t> </a:t>
            </a:r>
            <a:r>
              <a:rPr lang="fr-FR" sz="1600" dirty="0"/>
              <a:t>Temps 1 : échanges autour des faits (1h)</a:t>
            </a:r>
          </a:p>
          <a:p>
            <a:endParaRPr lang="fr-FR" sz="1600" dirty="0"/>
          </a:p>
          <a:p>
            <a:r>
              <a:rPr lang="fr-FR" sz="1600" b="1" dirty="0">
                <a:solidFill>
                  <a:srgbClr val="F7C945"/>
                </a:solidFill>
                <a:sym typeface="Wingdings" panose="05000000000000000000" pitchFamily="2" charset="2"/>
              </a:rPr>
              <a:t> </a:t>
            </a:r>
            <a:r>
              <a:rPr lang="fr-FR" sz="1600" dirty="0"/>
              <a:t>Temps 2 : réflexions autour des pratiques et élaboration de pistes d’action (1h)</a:t>
            </a:r>
          </a:p>
          <a:p>
            <a:pPr lvl="0"/>
            <a:endParaRPr lang="fr-FR" dirty="0"/>
          </a:p>
        </p:txBody>
      </p:sp>
      <p:sp>
        <p:nvSpPr>
          <p:cNvPr id="7" name="Titre 6"/>
          <p:cNvSpPr>
            <a:spLocks noGrp="1"/>
          </p:cNvSpPr>
          <p:nvPr>
            <p:ph type="title"/>
            <p:custDataLst>
              <p:tags r:id="rId4"/>
            </p:custDataLst>
          </p:nvPr>
        </p:nvSpPr>
        <p:spPr>
          <a:xfrm>
            <a:off x="359999" y="1059582"/>
            <a:ext cx="1763729" cy="648072"/>
          </a:xfrm>
          <a:solidFill>
            <a:srgbClr val="57B4A2"/>
          </a:solidFill>
        </p:spPr>
        <p:txBody>
          <a:bodyPr anchor="ctr"/>
          <a:lstStyle/>
          <a:p>
            <a:pPr algn="ctr"/>
            <a:r>
              <a:rPr lang="fr-FR" dirty="0">
                <a:solidFill>
                  <a:schemeClr val="bg1"/>
                </a:solidFill>
              </a:rPr>
              <a:t>Déroulé </a:t>
            </a:r>
          </a:p>
        </p:txBody>
      </p:sp>
      <p:sp>
        <p:nvSpPr>
          <p:cNvPr id="8" name="Espace réservé du pied de page 7">
            <a:extLst>
              <a:ext uri="{FF2B5EF4-FFF2-40B4-BE49-F238E27FC236}">
                <a16:creationId xmlns:a16="http://schemas.microsoft.com/office/drawing/2014/main" id="{33BF6DA4-A101-4926-9D72-CD48D3CD0F24}"/>
              </a:ext>
            </a:extLst>
          </p:cNvPr>
          <p:cNvSpPr>
            <a:spLocks noGrp="1"/>
          </p:cNvSpPr>
          <p:nvPr>
            <p:ph type="ftr" sz="quarter" idx="11"/>
            <p:custDataLst>
              <p:tags r:id="rId5"/>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1099828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5</a:t>
            </a:fld>
            <a:endParaRPr lang="fr-FR" dirty="0"/>
          </a:p>
        </p:txBody>
      </p:sp>
      <p:sp>
        <p:nvSpPr>
          <p:cNvPr id="5" name="Espace réservé du contenu 4"/>
          <p:cNvSpPr>
            <a:spLocks noGrp="1"/>
          </p:cNvSpPr>
          <p:nvPr>
            <p:ph sz="quarter" idx="14"/>
            <p:custDataLst>
              <p:tags r:id="rId3"/>
            </p:custDataLst>
          </p:nvPr>
        </p:nvSpPr>
        <p:spPr/>
        <p:txBody>
          <a:bodyPr/>
          <a:lstStyle/>
          <a:p>
            <a:r>
              <a:rPr lang="fr-FR" sz="1600" b="1" dirty="0">
                <a:solidFill>
                  <a:srgbClr val="F7C945"/>
                </a:solidFill>
                <a:sym typeface="Wingdings" panose="05000000000000000000" pitchFamily="2" charset="2"/>
              </a:rPr>
              <a:t> </a:t>
            </a:r>
            <a:r>
              <a:rPr lang="fr-FR" sz="1600" dirty="0"/>
              <a:t>Introduction</a:t>
            </a:r>
          </a:p>
          <a:p>
            <a:endParaRPr lang="fr-FR" sz="1600" dirty="0"/>
          </a:p>
          <a:p>
            <a:pPr marL="285750" indent="-285750">
              <a:buFont typeface="Wingdings" panose="05000000000000000000" pitchFamily="2" charset="2"/>
              <a:buChar char="è"/>
            </a:pPr>
            <a:r>
              <a:rPr lang="fr-FR" sz="1600" dirty="0"/>
              <a:t>Vidéo ministérielle (20 min)</a:t>
            </a:r>
          </a:p>
          <a:p>
            <a:r>
              <a:rPr lang="fr-FR" sz="1600" dirty="0">
                <a:solidFill>
                  <a:schemeClr val="tx2">
                    <a:lumMod val="60000"/>
                    <a:lumOff val="40000"/>
                  </a:schemeClr>
                </a:solidFill>
              </a:rPr>
              <a:t>https://podeduc.apps.education.fr/video/98509-filles-mathematiques-sciences-et-egalite-a-lecole-ouvrir-le-champ-des-possibles/</a:t>
            </a:r>
          </a:p>
          <a:p>
            <a:pPr lvl="0"/>
            <a:endParaRPr lang="fr-FR" dirty="0"/>
          </a:p>
          <a:p>
            <a:pPr lvl="0"/>
            <a:r>
              <a:rPr lang="fr-FR" sz="1600" b="1" dirty="0">
                <a:solidFill>
                  <a:srgbClr val="F7C945"/>
                </a:solidFill>
                <a:sym typeface="Wingdings" panose="05000000000000000000" pitchFamily="2" charset="2"/>
              </a:rPr>
              <a:t> </a:t>
            </a:r>
            <a:r>
              <a:rPr lang="fr-FR" sz="1600" dirty="0"/>
              <a:t>Apports factuels pour contextualiser (35 min)</a:t>
            </a:r>
          </a:p>
          <a:p>
            <a:pPr lvl="0"/>
            <a:r>
              <a:rPr lang="fr-FR" sz="1600" dirty="0"/>
              <a:t>	</a:t>
            </a:r>
            <a:r>
              <a:rPr lang="fr-FR" sz="1600" b="1" dirty="0">
                <a:solidFill>
                  <a:srgbClr val="57B4A2"/>
                </a:solidFill>
              </a:rPr>
              <a:t>A.</a:t>
            </a:r>
            <a:r>
              <a:rPr lang="fr-FR" sz="1600" dirty="0"/>
              <a:t> Données nationales</a:t>
            </a:r>
          </a:p>
          <a:p>
            <a:pPr lvl="0"/>
            <a:r>
              <a:rPr lang="fr-FR" sz="1600" dirty="0"/>
              <a:t>	</a:t>
            </a:r>
            <a:r>
              <a:rPr lang="fr-FR" sz="1600" b="1" dirty="0">
                <a:solidFill>
                  <a:srgbClr val="57B4A2"/>
                </a:solidFill>
              </a:rPr>
              <a:t>B.</a:t>
            </a:r>
            <a:r>
              <a:rPr lang="fr-FR" sz="1600" dirty="0"/>
              <a:t> Données école ou établissement</a:t>
            </a:r>
          </a:p>
          <a:p>
            <a:pPr lvl="0"/>
            <a:r>
              <a:rPr lang="fr-FR" sz="1600" dirty="0"/>
              <a:t>	</a:t>
            </a:r>
            <a:r>
              <a:rPr lang="fr-FR" sz="1600" b="1" dirty="0">
                <a:solidFill>
                  <a:srgbClr val="57B4A2"/>
                </a:solidFill>
              </a:rPr>
              <a:t>C.</a:t>
            </a:r>
            <a:r>
              <a:rPr lang="fr-FR" sz="1600" dirty="0"/>
              <a:t> Discussion</a:t>
            </a:r>
          </a:p>
        </p:txBody>
      </p:sp>
      <p:sp>
        <p:nvSpPr>
          <p:cNvPr id="7" name="Titre 6"/>
          <p:cNvSpPr>
            <a:spLocks noGrp="1"/>
          </p:cNvSpPr>
          <p:nvPr>
            <p:ph type="title"/>
            <p:custDataLst>
              <p:tags r:id="rId4"/>
            </p:custDataLst>
          </p:nvPr>
        </p:nvSpPr>
        <p:spPr>
          <a:xfrm>
            <a:off x="359999" y="1059582"/>
            <a:ext cx="7020313" cy="720000"/>
          </a:xfrm>
          <a:solidFill>
            <a:srgbClr val="57B4A2"/>
          </a:solidFill>
        </p:spPr>
        <p:txBody>
          <a:bodyPr anchor="ctr"/>
          <a:lstStyle/>
          <a:p>
            <a:r>
              <a:rPr lang="fr-FR" sz="2800" dirty="0">
                <a:solidFill>
                  <a:schemeClr val="bg1"/>
                </a:solidFill>
              </a:rPr>
              <a:t>Temps 1 : échanges autour des faits (1 h)</a:t>
            </a:r>
          </a:p>
        </p:txBody>
      </p:sp>
      <p:sp>
        <p:nvSpPr>
          <p:cNvPr id="8" name="Espace réservé du pied de page 7">
            <a:extLst>
              <a:ext uri="{FF2B5EF4-FFF2-40B4-BE49-F238E27FC236}">
                <a16:creationId xmlns:a16="http://schemas.microsoft.com/office/drawing/2014/main" id="{6A28EBBB-92FA-4D99-A76F-D1A66D21A27C}"/>
              </a:ext>
            </a:extLst>
          </p:cNvPr>
          <p:cNvSpPr>
            <a:spLocks noGrp="1"/>
          </p:cNvSpPr>
          <p:nvPr>
            <p:ph type="ftr" sz="quarter" idx="11"/>
            <p:custDataLst>
              <p:tags r:id="rId5"/>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123119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6</a:t>
            </a:fld>
            <a:endParaRPr lang="fr-FR" dirty="0"/>
          </a:p>
        </p:txBody>
      </p:sp>
      <p:sp>
        <p:nvSpPr>
          <p:cNvPr id="7" name="Titre 6"/>
          <p:cNvSpPr>
            <a:spLocks noGrp="1"/>
          </p:cNvSpPr>
          <p:nvPr>
            <p:ph type="title"/>
            <p:custDataLst>
              <p:tags r:id="rId3"/>
            </p:custDataLst>
          </p:nvPr>
        </p:nvSpPr>
        <p:spPr>
          <a:xfrm>
            <a:off x="359999" y="1059582"/>
            <a:ext cx="3707945" cy="720000"/>
          </a:xfrm>
          <a:solidFill>
            <a:srgbClr val="F7C945"/>
          </a:solidFill>
        </p:spPr>
        <p:txBody>
          <a:bodyPr anchor="ctr"/>
          <a:lstStyle/>
          <a:p>
            <a:r>
              <a:rPr lang="fr-FR" dirty="0"/>
              <a:t>A. Données nationales </a:t>
            </a:r>
            <a:endParaRPr lang="fr-FR" sz="2800" dirty="0"/>
          </a:p>
        </p:txBody>
      </p:sp>
      <p:sp>
        <p:nvSpPr>
          <p:cNvPr id="8" name="Espace réservé du pied de page 7">
            <a:extLst>
              <a:ext uri="{FF2B5EF4-FFF2-40B4-BE49-F238E27FC236}">
                <a16:creationId xmlns:a16="http://schemas.microsoft.com/office/drawing/2014/main" id="{5139E605-DB78-4772-87CE-FCA37B70584E}"/>
              </a:ext>
            </a:extLst>
          </p:cNvPr>
          <p:cNvSpPr>
            <a:spLocks noGrp="1"/>
          </p:cNvSpPr>
          <p:nvPr>
            <p:ph type="ftr" sz="quarter" idx="11"/>
            <p:custDataLst>
              <p:tags r:id="rId4"/>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2378442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7</a:t>
            </a:fld>
            <a:endParaRPr lang="fr-FR" dirty="0"/>
          </a:p>
        </p:txBody>
      </p:sp>
      <p:sp>
        <p:nvSpPr>
          <p:cNvPr id="7" name="Titre 6">
            <a:extLst>
              <a:ext uri="{FF2B5EF4-FFF2-40B4-BE49-F238E27FC236}">
                <a16:creationId xmlns:a16="http://schemas.microsoft.com/office/drawing/2014/main" id="{2BFBC0A2-D46D-4664-90D3-4F5527C50E2A}"/>
              </a:ext>
            </a:extLst>
          </p:cNvPr>
          <p:cNvSpPr>
            <a:spLocks noGrp="1"/>
          </p:cNvSpPr>
          <p:nvPr>
            <p:ph type="title"/>
            <p:custDataLst>
              <p:tags r:id="rId3"/>
            </p:custDataLst>
          </p:nvPr>
        </p:nvSpPr>
        <p:spPr>
          <a:xfrm>
            <a:off x="1691680" y="255651"/>
            <a:ext cx="7092320" cy="432048"/>
          </a:xfrm>
        </p:spPr>
        <p:txBody>
          <a:bodyPr/>
          <a:lstStyle/>
          <a:p>
            <a:r>
              <a:rPr lang="fr-FR" dirty="0"/>
              <a:t>En petite section de maternelle, des acquis plus solides pour les élèves nés en début d’année et pour les filles</a:t>
            </a:r>
            <a:endParaRPr lang="fr-FR" dirty="0">
              <a:latin typeface="Marianne" panose="02000000000000000000" pitchFamily="2" charset="0"/>
            </a:endParaRPr>
          </a:p>
        </p:txBody>
      </p:sp>
      <p:sp>
        <p:nvSpPr>
          <p:cNvPr id="9" name="ZoneTexte 8">
            <a:extLst>
              <a:ext uri="{FF2B5EF4-FFF2-40B4-BE49-F238E27FC236}">
                <a16:creationId xmlns:a16="http://schemas.microsoft.com/office/drawing/2014/main" id="{231C1E30-A9CF-48AE-A9BC-261D3F0D7814}"/>
              </a:ext>
            </a:extLst>
          </p:cNvPr>
          <p:cNvSpPr txBox="1"/>
          <p:nvPr>
            <p:custDataLst>
              <p:tags r:id="rId4"/>
            </p:custDataLst>
          </p:nvPr>
        </p:nvSpPr>
        <p:spPr>
          <a:xfrm>
            <a:off x="741984" y="4280242"/>
            <a:ext cx="8050024" cy="507831"/>
          </a:xfrm>
          <a:prstGeom prst="rect">
            <a:avLst/>
          </a:prstGeom>
          <a:noFill/>
        </p:spPr>
        <p:txBody>
          <a:bodyPr wrap="square" rtlCol="0">
            <a:spAutoFit/>
          </a:bodyPr>
          <a:lstStyle/>
          <a:p>
            <a:r>
              <a:rPr lang="fr-FR" sz="900" b="1" u="sng" dirty="0"/>
              <a:t>Source</a:t>
            </a:r>
            <a:r>
              <a:rPr lang="fr-FR" sz="900" b="1" dirty="0"/>
              <a:t> : Note d’information, n°25.03 DEPP </a:t>
            </a:r>
            <a:r>
              <a:rPr lang="fr-FR" sz="900" b="1" u="sng" dirty="0">
                <a:hlinkClick r:id="rId9" tooltip="En petite section de maternelle, des acquis plus solides pour les élèves nés en début d’année et pour les filles"/>
              </a:rPr>
              <a:t>En petite section de maternelle, des acquis plus solides pour les élèves nés en début d’année et pour les filles </a:t>
            </a:r>
            <a:br>
              <a:rPr lang="fr-FR" sz="900" dirty="0"/>
            </a:br>
            <a:endParaRPr lang="fr-FR" sz="900" b="1" dirty="0"/>
          </a:p>
        </p:txBody>
      </p:sp>
      <p:pic>
        <p:nvPicPr>
          <p:cNvPr id="3" name="Image 2"/>
          <p:cNvPicPr>
            <a:picLocks noChangeAspect="1"/>
          </p:cNvPicPr>
          <p:nvPr>
            <p:custDataLst>
              <p:tags r:id="rId5"/>
            </p:custDataLst>
          </p:nvPr>
        </p:nvPicPr>
        <p:blipFill>
          <a:blip r:embed="rId10"/>
          <a:stretch>
            <a:fillRect/>
          </a:stretch>
        </p:blipFill>
        <p:spPr>
          <a:xfrm>
            <a:off x="1403648" y="1311260"/>
            <a:ext cx="6433066" cy="1560614"/>
          </a:xfrm>
          <a:prstGeom prst="rect">
            <a:avLst/>
          </a:prstGeom>
        </p:spPr>
      </p:pic>
      <p:pic>
        <p:nvPicPr>
          <p:cNvPr id="5" name="Image 4"/>
          <p:cNvPicPr>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1534885" y="2902333"/>
            <a:ext cx="5884663" cy="1375636"/>
          </a:xfrm>
          <a:prstGeom prst="rect">
            <a:avLst/>
          </a:prstGeom>
        </p:spPr>
      </p:pic>
      <p:sp>
        <p:nvSpPr>
          <p:cNvPr id="10" name="Espace réservé du pied de page 7">
            <a:extLst>
              <a:ext uri="{FF2B5EF4-FFF2-40B4-BE49-F238E27FC236}">
                <a16:creationId xmlns:a16="http://schemas.microsoft.com/office/drawing/2014/main" id="{38E5578A-8001-4152-A6BA-51C115274D34}"/>
              </a:ext>
            </a:extLst>
          </p:cNvPr>
          <p:cNvSpPr>
            <a:spLocks noGrp="1"/>
          </p:cNvSpPr>
          <p:nvPr>
            <p:ph type="ftr" sz="quarter" idx="11"/>
            <p:custDataLst>
              <p:tags r:id="rId7"/>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2522503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p>
            <a:pPr algn="r"/>
            <a:r>
              <a:rPr lang="fr-FR" cap="all" dirty="0"/>
              <a:t>Septembre 2025</a:t>
            </a:r>
          </a:p>
        </p:txBody>
      </p:sp>
      <p:sp>
        <p:nvSpPr>
          <p:cNvPr id="4" name="Espace réservé du numéro de diapositive 3"/>
          <p:cNvSpPr>
            <a:spLocks noGrp="1"/>
          </p:cNvSpPr>
          <p:nvPr>
            <p:ph type="sldNum" sz="quarter" idx="12"/>
            <p:custDataLst>
              <p:tags r:id="rId2"/>
            </p:custDataLst>
          </p:nvPr>
        </p:nvSpPr>
        <p:spPr/>
        <p:txBody>
          <a:bodyPr/>
          <a:lstStyle/>
          <a:p>
            <a:fld id="{733122C9-A0B9-462F-8757-0847AD287B63}" type="slidenum">
              <a:rPr lang="fr-FR" smtClean="0"/>
              <a:pPr/>
              <a:t>8</a:t>
            </a:fld>
            <a:endParaRPr lang="fr-FR" dirty="0"/>
          </a:p>
        </p:txBody>
      </p:sp>
      <p:sp>
        <p:nvSpPr>
          <p:cNvPr id="7" name="Titre 6">
            <a:extLst>
              <a:ext uri="{FF2B5EF4-FFF2-40B4-BE49-F238E27FC236}">
                <a16:creationId xmlns:a16="http://schemas.microsoft.com/office/drawing/2014/main" id="{2BFBC0A2-D46D-4664-90D3-4F5527C50E2A}"/>
              </a:ext>
            </a:extLst>
          </p:cNvPr>
          <p:cNvSpPr>
            <a:spLocks noGrp="1"/>
          </p:cNvSpPr>
          <p:nvPr>
            <p:ph type="title"/>
            <p:custDataLst>
              <p:tags r:id="rId3"/>
            </p:custDataLst>
          </p:nvPr>
        </p:nvSpPr>
        <p:spPr>
          <a:xfrm>
            <a:off x="1691680" y="255651"/>
            <a:ext cx="7092320" cy="432048"/>
          </a:xfrm>
        </p:spPr>
        <p:txBody>
          <a:bodyPr/>
          <a:lstStyle/>
          <a:p>
            <a:r>
              <a:rPr lang="fr-FR" dirty="0">
                <a:latin typeface="Marianne" panose="02000000000000000000" pitchFamily="2" charset="0"/>
              </a:rPr>
              <a:t>Des différences de résultats scolaires</a:t>
            </a:r>
          </a:p>
        </p:txBody>
      </p:sp>
      <p:pic>
        <p:nvPicPr>
          <p:cNvPr id="13" name="Image 12">
            <a:extLst>
              <a:ext uri="{FF2B5EF4-FFF2-40B4-BE49-F238E27FC236}">
                <a16:creationId xmlns:a16="http://schemas.microsoft.com/office/drawing/2014/main" id="{F875E0CE-50AE-4DD5-83A6-6EB1866236D5}"/>
              </a:ext>
            </a:extLst>
          </p:cNvPr>
          <p:cNvPicPr>
            <a:picLocks noChangeAspect="1"/>
          </p:cNvPicPr>
          <p:nvPr>
            <p:custDataLst>
              <p:tags r:id="rId4"/>
            </p:custDataLst>
          </p:nvPr>
        </p:nvPicPr>
        <p:blipFill>
          <a:blip r:embed="rId9"/>
          <a:stretch>
            <a:fillRect/>
          </a:stretch>
        </p:blipFill>
        <p:spPr>
          <a:xfrm>
            <a:off x="1331640" y="687699"/>
            <a:ext cx="2664296" cy="3917261"/>
          </a:xfrm>
          <a:prstGeom prst="rect">
            <a:avLst/>
          </a:prstGeom>
        </p:spPr>
      </p:pic>
      <p:pic>
        <p:nvPicPr>
          <p:cNvPr id="15" name="Image 14">
            <a:extLst>
              <a:ext uri="{FF2B5EF4-FFF2-40B4-BE49-F238E27FC236}">
                <a16:creationId xmlns:a16="http://schemas.microsoft.com/office/drawing/2014/main" id="{92DAC770-BDDD-4E8C-B285-6B5DECD082C8}"/>
              </a:ext>
            </a:extLst>
          </p:cNvPr>
          <p:cNvPicPr>
            <a:picLocks noChangeAspect="1"/>
          </p:cNvPicPr>
          <p:nvPr>
            <p:custDataLst>
              <p:tags r:id="rId5"/>
            </p:custDataLst>
          </p:nvPr>
        </p:nvPicPr>
        <p:blipFill>
          <a:blip r:embed="rId10"/>
          <a:stretch>
            <a:fillRect/>
          </a:stretch>
        </p:blipFill>
        <p:spPr>
          <a:xfrm>
            <a:off x="4716016" y="826704"/>
            <a:ext cx="2664296" cy="3600399"/>
          </a:xfrm>
          <a:prstGeom prst="rect">
            <a:avLst/>
          </a:prstGeom>
        </p:spPr>
      </p:pic>
      <p:sp>
        <p:nvSpPr>
          <p:cNvPr id="9" name="ZoneTexte 8">
            <a:extLst>
              <a:ext uri="{FF2B5EF4-FFF2-40B4-BE49-F238E27FC236}">
                <a16:creationId xmlns:a16="http://schemas.microsoft.com/office/drawing/2014/main" id="{231C1E30-A9CF-48AE-A9BC-261D3F0D7814}"/>
              </a:ext>
            </a:extLst>
          </p:cNvPr>
          <p:cNvSpPr txBox="1"/>
          <p:nvPr>
            <p:custDataLst>
              <p:tags r:id="rId6"/>
            </p:custDataLst>
          </p:nvPr>
        </p:nvSpPr>
        <p:spPr>
          <a:xfrm>
            <a:off x="7330561" y="3939902"/>
            <a:ext cx="1736878" cy="784830"/>
          </a:xfrm>
          <a:prstGeom prst="rect">
            <a:avLst/>
          </a:prstGeom>
          <a:noFill/>
        </p:spPr>
        <p:txBody>
          <a:bodyPr wrap="square" rtlCol="0">
            <a:spAutoFit/>
          </a:bodyPr>
          <a:lstStyle/>
          <a:p>
            <a:r>
              <a:rPr lang="fr-FR" sz="900" b="1" u="sng" dirty="0">
                <a:solidFill>
                  <a:schemeClr val="tx2">
                    <a:lumMod val="50000"/>
                  </a:schemeClr>
                </a:solidFill>
              </a:rPr>
              <a:t>Source</a:t>
            </a:r>
            <a:r>
              <a:rPr lang="fr-FR" sz="900" b="1" dirty="0">
                <a:solidFill>
                  <a:schemeClr val="tx2">
                    <a:lumMod val="50000"/>
                  </a:schemeClr>
                </a:solidFill>
              </a:rPr>
              <a:t> : Données DEPP Filles et garçons sur le chemin de l’égalité</a:t>
            </a:r>
          </a:p>
          <a:p>
            <a:r>
              <a:rPr lang="fr-FR" sz="900" b="1" i="1" dirty="0">
                <a:solidFill>
                  <a:schemeClr val="tx2">
                    <a:lumMod val="50000"/>
                  </a:schemeClr>
                </a:solidFill>
              </a:rPr>
              <a:t>De l’école à l’enseignement supérieur - 2025</a:t>
            </a:r>
            <a:endParaRPr lang="fr-FR" sz="900" i="1" dirty="0">
              <a:solidFill>
                <a:schemeClr val="tx2">
                  <a:lumMod val="50000"/>
                </a:schemeClr>
              </a:solidFill>
            </a:endParaRPr>
          </a:p>
        </p:txBody>
      </p:sp>
      <p:sp>
        <p:nvSpPr>
          <p:cNvPr id="10" name="Espace réservé du pied de page 7">
            <a:extLst>
              <a:ext uri="{FF2B5EF4-FFF2-40B4-BE49-F238E27FC236}">
                <a16:creationId xmlns:a16="http://schemas.microsoft.com/office/drawing/2014/main" id="{75C82FD8-C78F-4B64-B96E-EB59B6D3D418}"/>
              </a:ext>
            </a:extLst>
          </p:cNvPr>
          <p:cNvSpPr>
            <a:spLocks noGrp="1"/>
          </p:cNvSpPr>
          <p:nvPr>
            <p:ph type="ftr" sz="quarter" idx="11"/>
            <p:custDataLst>
              <p:tags r:id="rId7"/>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3745247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733122C9-A0B9-462F-8757-0847AD287B63}" type="slidenum">
              <a:rPr lang="fr-FR" smtClean="0"/>
              <a:pPr/>
              <a:t>9</a:t>
            </a:fld>
            <a:endParaRPr lang="fr-FR" dirty="0"/>
          </a:p>
        </p:txBody>
      </p:sp>
      <p:pic>
        <p:nvPicPr>
          <p:cNvPr id="8" name="Image 7"/>
          <p:cNvPicPr>
            <a:picLocks noChangeAspect="1"/>
          </p:cNvPicPr>
          <p:nvPr>
            <p:custDataLst>
              <p:tags r:id="rId2"/>
            </p:custDataLst>
          </p:nvPr>
        </p:nvPicPr>
        <p:blipFill>
          <a:blip r:embed="rId6"/>
          <a:stretch>
            <a:fillRect/>
          </a:stretch>
        </p:blipFill>
        <p:spPr>
          <a:xfrm>
            <a:off x="683568" y="917256"/>
            <a:ext cx="7776864" cy="3742726"/>
          </a:xfrm>
          <a:prstGeom prst="rect">
            <a:avLst/>
          </a:prstGeom>
        </p:spPr>
      </p:pic>
      <p:sp>
        <p:nvSpPr>
          <p:cNvPr id="5" name="Espace réservé de la date 1"/>
          <p:cNvSpPr>
            <a:spLocks noGrp="1"/>
          </p:cNvSpPr>
          <p:nvPr>
            <p:ph type="dt" sz="half" idx="10"/>
            <p:custDataLst>
              <p:tags r:id="rId3"/>
            </p:custDataLst>
          </p:nvPr>
        </p:nvSpPr>
        <p:spPr>
          <a:xfrm>
            <a:off x="7614000" y="4783500"/>
            <a:ext cx="1170000" cy="360000"/>
          </a:xfrm>
        </p:spPr>
        <p:txBody>
          <a:bodyPr/>
          <a:lstStyle/>
          <a:p>
            <a:pPr algn="r"/>
            <a:r>
              <a:rPr lang="fr-FR" cap="all" dirty="0"/>
              <a:t>Septembre 2025</a:t>
            </a:r>
          </a:p>
        </p:txBody>
      </p:sp>
      <p:sp>
        <p:nvSpPr>
          <p:cNvPr id="6" name="Espace réservé du pied de page 7">
            <a:extLst>
              <a:ext uri="{FF2B5EF4-FFF2-40B4-BE49-F238E27FC236}">
                <a16:creationId xmlns:a16="http://schemas.microsoft.com/office/drawing/2014/main" id="{80D18C1E-FF47-4441-A998-3D01E54825A6}"/>
              </a:ext>
            </a:extLst>
          </p:cNvPr>
          <p:cNvSpPr>
            <a:spLocks noGrp="1"/>
          </p:cNvSpPr>
          <p:nvPr>
            <p:ph type="ftr" sz="quarter" idx="11"/>
            <p:custDataLst>
              <p:tags r:id="rId4"/>
            </p:custDataLst>
          </p:nvPr>
        </p:nvSpPr>
        <p:spPr>
          <a:xfrm>
            <a:off x="360000" y="4783500"/>
            <a:ext cx="5904000" cy="360000"/>
          </a:xfrm>
        </p:spPr>
        <p:txBody>
          <a:bodyPr/>
          <a:lstStyle/>
          <a:p>
            <a:r>
              <a:rPr lang="fr-FR" dirty="0"/>
              <a:t>Direction générale de l’enseignement scolaire - </a:t>
            </a:r>
            <a:r>
              <a:rPr lang="fr-FR" i="1" dirty="0"/>
              <a:t>Version Savoie</a:t>
            </a:r>
          </a:p>
        </p:txBody>
      </p:sp>
    </p:spTree>
    <p:extLst>
      <p:ext uri="{BB962C8B-B14F-4D97-AF65-F5344CB8AC3E}">
        <p14:creationId xmlns:p14="http://schemas.microsoft.com/office/powerpoint/2010/main" val="33387351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4"/>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5"/>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5"/>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4"/>
</p:tagLst>
</file>

<file path=ppt/tags/tag132.xml><?xml version="1.0" encoding="utf-8"?>
<p:tagLst xmlns:a="http://schemas.openxmlformats.org/drawingml/2006/main" xmlns:r="http://schemas.openxmlformats.org/officeDocument/2006/relationships" xmlns:p="http://schemas.openxmlformats.org/presentationml/2006/main">
  <p:tag name="NUM" val="5"/>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5"/>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5"/>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5"/>
</p:tagLst>
</file>

<file path=ppt/tags/tag148.xml><?xml version="1.0" encoding="utf-8"?>
<p:tagLst xmlns:a="http://schemas.openxmlformats.org/drawingml/2006/main" xmlns:r="http://schemas.openxmlformats.org/officeDocument/2006/relationships" xmlns:p="http://schemas.openxmlformats.org/presentationml/2006/main">
  <p:tag name="NUM" val="4"/>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5"/>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4"/>
</p:tagLst>
</file>

<file path=ppt/tags/tag157.xml><?xml version="1.0" encoding="utf-8"?>
<p:tagLst xmlns:a="http://schemas.openxmlformats.org/drawingml/2006/main" xmlns:r="http://schemas.openxmlformats.org/officeDocument/2006/relationships" xmlns:p="http://schemas.openxmlformats.org/presentationml/2006/main">
  <p:tag name="NUM" val="5"/>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8"/>
</p:tagLst>
</file>

<file path=ppt/tags/tag65.xml><?xml version="1.0" encoding="utf-8"?>
<p:tagLst xmlns:a="http://schemas.openxmlformats.org/drawingml/2006/main" xmlns:r="http://schemas.openxmlformats.org/officeDocument/2006/relationships" xmlns:p="http://schemas.openxmlformats.org/presentationml/2006/main">
  <p:tag name="NUM" val="9"/>
</p:tagLst>
</file>

<file path=ppt/tags/tag66.xml><?xml version="1.0" encoding="utf-8"?>
<p:tagLst xmlns:a="http://schemas.openxmlformats.org/drawingml/2006/main" xmlns:r="http://schemas.openxmlformats.org/officeDocument/2006/relationships" xmlns:p="http://schemas.openxmlformats.org/presentationml/2006/main">
  <p:tag name="NUM" val="10"/>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GF 2">
    <a:dk1>
      <a:sysClr val="windowText" lastClr="000000"/>
    </a:dk1>
    <a:lt1>
      <a:sysClr val="window" lastClr="FFFFFF"/>
    </a:lt1>
    <a:dk2>
      <a:srgbClr val="A5A5A5"/>
    </a:dk2>
    <a:lt2>
      <a:srgbClr val="EEECE1"/>
    </a:lt2>
    <a:accent1>
      <a:srgbClr val="005472"/>
    </a:accent1>
    <a:accent2>
      <a:srgbClr val="CA002F"/>
    </a:accent2>
    <a:accent3>
      <a:srgbClr val="F07F0A"/>
    </a:accent3>
    <a:accent4>
      <a:srgbClr val="FEC000"/>
    </a:accent4>
    <a:accent5>
      <a:srgbClr val="BCAC16"/>
    </a:accent5>
    <a:accent6>
      <a:srgbClr val="008339"/>
    </a:accent6>
    <a:hlink>
      <a:srgbClr val="005A38"/>
    </a:hlink>
    <a:folHlink>
      <a:srgbClr val="005A38"/>
    </a:folHlink>
  </a:clrScheme>
  <a:fontScheme name="IGF 2">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D9FF8951EFCA0948942EE59C0EFD8001" ma:contentTypeVersion="2" ma:contentTypeDescription="Crée un document." ma:contentTypeScope="" ma:versionID="4b77c7a54dff97919234773dfdd1a1f0">
  <xsd:schema xmlns:xsd="http://www.w3.org/2001/XMLSchema" xmlns:xs="http://www.w3.org/2001/XMLSchema" xmlns:p="http://schemas.microsoft.com/office/2006/metadata/properties" xmlns:ns2="A2F64780-A929-4AA1-B3E6-0816FE131A1C" targetNamespace="http://schemas.microsoft.com/office/2006/metadata/properties" ma:root="true" ma:fieldsID="2172cf27e926f8f7d0d97230d46b95e1" ns2:_="">
    <xsd:import namespace="A2F64780-A929-4AA1-B3E6-0816FE131A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F64780-A929-4AA1-B3E6-0816FE131A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A2F64780-A929-4AA1-B3E6-0816FE131A1C">Gabarit powerpoint MENJS</Description0>
  </documentManagement>
</p:properties>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B1A2CB2C-671B-48B5-816D-C9C30BD722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F64780-A929-4AA1-B3E6-0816FE131A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B279A5-87A2-445D-95C3-916EB9C5F0E3}">
  <ds:schemaRef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A2F64780-A929-4AA1-B3E6-0816FE131A1C"/>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MINISTÈRIEL</Template>
  <TotalTime>2208</TotalTime>
  <Words>2078</Words>
  <Application>Microsoft Office PowerPoint</Application>
  <PresentationFormat>Affichage à l'écran (16:9)</PresentationFormat>
  <Paragraphs>205</Paragraphs>
  <Slides>32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32</vt:i4>
      </vt:variant>
    </vt:vector>
  </HeadingPairs>
  <TitlesOfParts>
    <vt:vector size="40" baseType="lpstr">
      <vt:lpstr>Aptos</vt:lpstr>
      <vt:lpstr>Arial</vt:lpstr>
      <vt:lpstr>Arial Black</vt:lpstr>
      <vt:lpstr>Calibri</vt:lpstr>
      <vt:lpstr>Marianne</vt:lpstr>
      <vt:lpstr>Times New Roman</vt:lpstr>
      <vt:lpstr>Wingdings</vt:lpstr>
      <vt:lpstr>MINISTÈRIEL</vt:lpstr>
      <vt:lpstr>Présentation PowerPoint</vt:lpstr>
      <vt:lpstr>Présentation PowerPoint</vt:lpstr>
      <vt:lpstr>Objectifs de l’atelier</vt:lpstr>
      <vt:lpstr>Déroulé </vt:lpstr>
      <vt:lpstr>Temps 1 : échanges autour des faits (1 h)</vt:lpstr>
      <vt:lpstr>A. Données nationales </vt:lpstr>
      <vt:lpstr>En petite section de maternelle, des acquis plus solides pour les élèves nés en début d’année et pour les filles</vt:lpstr>
      <vt:lpstr>Des différences de résultats scolaires</vt:lpstr>
      <vt:lpstr>Présentation PowerPoint</vt:lpstr>
      <vt:lpstr>Présentation PowerPoint</vt:lpstr>
      <vt:lpstr>Sentiment de réussite et confiance dans la performance</vt:lpstr>
      <vt:lpstr>Une répartition sexuée des filières qui tend à diminuer et les aspirations professionnelles les plus courantes qui restent fortement marquées par le genre  </vt:lpstr>
      <vt:lpstr>La sous-représentation des femmes dans les filières STIM est un phénomène ancien </vt:lpstr>
      <vt:lpstr>« Les garçons sont brillants, les filles sont travailleuses »</vt:lpstr>
      <vt:lpstr>B. Données école ou établissement </vt:lpstr>
      <vt:lpstr>Marche à suivre pour obtenir ces données</vt:lpstr>
      <vt:lpstr>Marche à suivre (proposition 1)</vt:lpstr>
      <vt:lpstr>Marche à suivre</vt:lpstr>
      <vt:lpstr>Marche à suivre</vt:lpstr>
      <vt:lpstr>Marche à suivre (proposition 2)</vt:lpstr>
      <vt:lpstr>Marche à suivre (proposition 2)</vt:lpstr>
      <vt:lpstr>Marche à suivre (proposition 2)</vt:lpstr>
      <vt:lpstr>Marche à suivre (proposition 2)</vt:lpstr>
      <vt:lpstr>C. Discussion</vt:lpstr>
      <vt:lpstr>Temps 2 : ateliers 1er degré (1 h)</vt:lpstr>
      <vt:lpstr>Propositions d’actions à mettre en œuvre (proposition 1)</vt:lpstr>
      <vt:lpstr>Promouvoir un oral constructif pour les élèves et une répartition équitable du temps de parole</vt:lpstr>
      <vt:lpstr>Créer un climat de travail sécurisant en évitant ce qui est compétition, jugements évaluatifs sans feedbacks constructifs</vt:lpstr>
      <vt:lpstr>Travailler en petits groupes mixtes et coopératifs en étant vigilant sur l’interdépendance positive et la responsabilité individuelle de toutes et tous</vt:lpstr>
      <vt:lpstr>Porter une attention aux supports pédagogiques et adopter des supports non-stéréotypés, voire mettre en avant des femmes scientifiques ou mathématiciennes</vt:lpstr>
      <vt:lpstr>Expliciter l’enseignement pour que chaque élève comprenne les objectifs et se sente capable de les atteindre par son engagement</vt:lpstr>
      <vt:lpstr>Adopter un langage neutre et bannir toute forme de sexisme</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Sylvie MELIN</cp:lastModifiedBy>
  <cp:revision>67</cp:revision>
  <dcterms:created xsi:type="dcterms:W3CDTF">2020-03-05T15:21:24Z</dcterms:created>
  <dcterms:modified xsi:type="dcterms:W3CDTF">2025-09-09T13:20:20Z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0x010100873AB55E0CC5DA459F57F5A42893F46A005A087D358B12CA4E82A8A8BA9B8A8CF200D3544DBFAD4F664AA25DF68E6D1F0A9E00689F2856DFEDCE40890FDCED81A7DFC900D9FF8951EFCA0948942EE59C0EFD8001</vt:lpwstr>
  </property>
</Properties>
</file>